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9"/>
  </p:notesMasterIdLst>
  <p:sldIdLst>
    <p:sldId id="824" r:id="rId2"/>
    <p:sldId id="257" r:id="rId3"/>
    <p:sldId id="258" r:id="rId4"/>
    <p:sldId id="1822" r:id="rId5"/>
    <p:sldId id="312" r:id="rId6"/>
    <p:sldId id="1283" r:id="rId7"/>
    <p:sldId id="1273" r:id="rId8"/>
    <p:sldId id="1284" r:id="rId9"/>
    <p:sldId id="1285" r:id="rId10"/>
    <p:sldId id="1275" r:id="rId11"/>
    <p:sldId id="1575" r:id="rId12"/>
    <p:sldId id="1286" r:id="rId13"/>
    <p:sldId id="1287" r:id="rId14"/>
    <p:sldId id="1276" r:id="rId15"/>
    <p:sldId id="1576" r:id="rId16"/>
    <p:sldId id="1288" r:id="rId17"/>
    <p:sldId id="1277" r:id="rId18"/>
    <p:sldId id="1577" r:id="rId19"/>
    <p:sldId id="1289" r:id="rId20"/>
    <p:sldId id="1278" r:id="rId21"/>
    <p:sldId id="1578" r:id="rId22"/>
    <p:sldId id="1290" r:id="rId23"/>
    <p:sldId id="1279" r:id="rId24"/>
    <p:sldId id="1291" r:id="rId25"/>
    <p:sldId id="316" r:id="rId26"/>
    <p:sldId id="1281" r:id="rId27"/>
    <p:sldId id="1280" r:id="rId28"/>
    <p:sldId id="261" r:id="rId29"/>
    <p:sldId id="367" r:id="rId30"/>
    <p:sldId id="1282" r:id="rId31"/>
    <p:sldId id="1292" r:id="rId32"/>
    <p:sldId id="1293" r:id="rId33"/>
    <p:sldId id="1294" r:id="rId34"/>
    <p:sldId id="1295" r:id="rId35"/>
    <p:sldId id="1296" r:id="rId36"/>
    <p:sldId id="1297" r:id="rId37"/>
    <p:sldId id="1298" r:id="rId38"/>
    <p:sldId id="1301" r:id="rId39"/>
    <p:sldId id="1299" r:id="rId40"/>
    <p:sldId id="1302" r:id="rId41"/>
    <p:sldId id="1303" r:id="rId42"/>
    <p:sldId id="1300" r:id="rId43"/>
    <p:sldId id="1304" r:id="rId44"/>
    <p:sldId id="1305" r:id="rId45"/>
    <p:sldId id="1306" r:id="rId46"/>
    <p:sldId id="1307" r:id="rId47"/>
    <p:sldId id="1308" r:id="rId48"/>
    <p:sldId id="1309" r:id="rId49"/>
    <p:sldId id="1310" r:id="rId50"/>
    <p:sldId id="1311" r:id="rId51"/>
    <p:sldId id="1085" r:id="rId52"/>
    <p:sldId id="1240" r:id="rId53"/>
    <p:sldId id="1241" r:id="rId54"/>
    <p:sldId id="1312" r:id="rId55"/>
    <p:sldId id="1242" r:id="rId56"/>
    <p:sldId id="1243" r:id="rId57"/>
    <p:sldId id="1245" r:id="rId58"/>
    <p:sldId id="1313" r:id="rId59"/>
    <p:sldId id="1246" r:id="rId60"/>
    <p:sldId id="1314" r:id="rId61"/>
    <p:sldId id="1247" r:id="rId62"/>
    <p:sldId id="1248" r:id="rId63"/>
    <p:sldId id="1249" r:id="rId64"/>
    <p:sldId id="1315" r:id="rId65"/>
    <p:sldId id="1250" r:id="rId66"/>
    <p:sldId id="1316" r:id="rId67"/>
    <p:sldId id="1251" r:id="rId68"/>
    <p:sldId id="1317" r:id="rId69"/>
    <p:sldId id="1252" r:id="rId70"/>
    <p:sldId id="1253" r:id="rId71"/>
    <p:sldId id="1254" r:id="rId72"/>
    <p:sldId id="1255" r:id="rId73"/>
    <p:sldId id="1318" r:id="rId74"/>
    <p:sldId id="1256" r:id="rId75"/>
    <p:sldId id="1319" r:id="rId76"/>
    <p:sldId id="1495" r:id="rId77"/>
    <p:sldId id="1496" r:id="rId78"/>
    <p:sldId id="1497" r:id="rId79"/>
    <p:sldId id="1498" r:id="rId80"/>
    <p:sldId id="1499" r:id="rId81"/>
    <p:sldId id="1500" r:id="rId82"/>
    <p:sldId id="1501" r:id="rId83"/>
    <p:sldId id="1502" r:id="rId84"/>
    <p:sldId id="1505" r:id="rId85"/>
    <p:sldId id="1504" r:id="rId86"/>
    <p:sldId id="1506" r:id="rId87"/>
    <p:sldId id="1509" r:id="rId88"/>
    <p:sldId id="1508" r:id="rId89"/>
    <p:sldId id="1510" r:id="rId90"/>
    <p:sldId id="1513" r:id="rId91"/>
    <p:sldId id="1512" r:id="rId92"/>
    <p:sldId id="1320" r:id="rId93"/>
    <p:sldId id="1321" r:id="rId94"/>
    <p:sldId id="1322" r:id="rId95"/>
    <p:sldId id="1368" r:id="rId96"/>
    <p:sldId id="1369" r:id="rId97"/>
    <p:sldId id="1370" r:id="rId98"/>
    <p:sldId id="1371" r:id="rId99"/>
    <p:sldId id="1323" r:id="rId100"/>
    <p:sldId id="1372" r:id="rId101"/>
    <p:sldId id="1324" r:id="rId102"/>
    <p:sldId id="1325" r:id="rId103"/>
    <p:sldId id="1326" r:id="rId104"/>
    <p:sldId id="1327" r:id="rId105"/>
    <p:sldId id="1373" r:id="rId106"/>
    <p:sldId id="1328" r:id="rId107"/>
    <p:sldId id="1374" r:id="rId108"/>
    <p:sldId id="1329" r:id="rId109"/>
    <p:sldId id="1330" r:id="rId110"/>
    <p:sldId id="1331" r:id="rId111"/>
    <p:sldId id="1332" r:id="rId112"/>
    <p:sldId id="1375" r:id="rId113"/>
    <p:sldId id="1343" r:id="rId114"/>
    <p:sldId id="1344" r:id="rId115"/>
    <p:sldId id="1345" r:id="rId116"/>
    <p:sldId id="1346" r:id="rId117"/>
    <p:sldId id="1347" r:id="rId118"/>
    <p:sldId id="1348" r:id="rId119"/>
    <p:sldId id="1514" r:id="rId120"/>
    <p:sldId id="1515" r:id="rId121"/>
    <p:sldId id="1517" r:id="rId122"/>
    <p:sldId id="1516" r:id="rId123"/>
    <p:sldId id="1518" r:id="rId124"/>
    <p:sldId id="1519" r:id="rId125"/>
    <p:sldId id="1520" r:id="rId126"/>
    <p:sldId id="1521" r:id="rId127"/>
    <p:sldId id="1522" r:id="rId128"/>
    <p:sldId id="1523" r:id="rId129"/>
    <p:sldId id="1524" r:id="rId130"/>
    <p:sldId id="1376" r:id="rId131"/>
    <p:sldId id="1377" r:id="rId132"/>
    <p:sldId id="1378" r:id="rId133"/>
    <p:sldId id="1379" r:id="rId134"/>
    <p:sldId id="1380" r:id="rId135"/>
    <p:sldId id="1381" r:id="rId136"/>
    <p:sldId id="1382" r:id="rId137"/>
    <p:sldId id="1383" r:id="rId138"/>
    <p:sldId id="1384" r:id="rId139"/>
    <p:sldId id="1385" r:id="rId140"/>
    <p:sldId id="1386" r:id="rId141"/>
    <p:sldId id="1397" r:id="rId142"/>
    <p:sldId id="1403" r:id="rId143"/>
    <p:sldId id="1399" r:id="rId144"/>
    <p:sldId id="1400" r:id="rId145"/>
    <p:sldId id="1401" r:id="rId146"/>
    <p:sldId id="1402" r:id="rId147"/>
    <p:sldId id="1525" r:id="rId148"/>
    <p:sldId id="1528" r:id="rId149"/>
    <p:sldId id="1527" r:id="rId150"/>
    <p:sldId id="1529" r:id="rId151"/>
    <p:sldId id="1532" r:id="rId152"/>
    <p:sldId id="1531" r:id="rId153"/>
    <p:sldId id="1533" r:id="rId154"/>
    <p:sldId id="1534" r:id="rId155"/>
    <p:sldId id="1404" r:id="rId156"/>
    <p:sldId id="1405" r:id="rId157"/>
    <p:sldId id="1406" r:id="rId158"/>
    <p:sldId id="1430" r:id="rId159"/>
    <p:sldId id="1431" r:id="rId160"/>
    <p:sldId id="1432" r:id="rId161"/>
    <p:sldId id="1433" r:id="rId162"/>
    <p:sldId id="1434" r:id="rId163"/>
    <p:sldId id="1435" r:id="rId164"/>
    <p:sldId id="1407" r:id="rId165"/>
    <p:sldId id="1408" r:id="rId166"/>
    <p:sldId id="1409" r:id="rId167"/>
    <p:sldId id="1410" r:id="rId168"/>
    <p:sldId id="1421" r:id="rId169"/>
    <p:sldId id="1436" r:id="rId170"/>
    <p:sldId id="1437" r:id="rId171"/>
    <p:sldId id="1438" r:id="rId172"/>
    <p:sldId id="1439" r:id="rId173"/>
    <p:sldId id="1440" r:id="rId174"/>
    <p:sldId id="1441" r:id="rId175"/>
    <p:sldId id="1415" r:id="rId176"/>
    <p:sldId id="1416" r:id="rId177"/>
    <p:sldId id="1417" r:id="rId178"/>
    <p:sldId id="1442" r:id="rId179"/>
    <p:sldId id="1418" r:id="rId180"/>
    <p:sldId id="1419" r:id="rId181"/>
    <p:sldId id="1420" r:id="rId182"/>
    <p:sldId id="1535" r:id="rId183"/>
    <p:sldId id="1538" r:id="rId184"/>
    <p:sldId id="1537" r:id="rId185"/>
    <p:sldId id="1539" r:id="rId186"/>
    <p:sldId id="1540" r:id="rId187"/>
    <p:sldId id="1541" r:id="rId188"/>
    <p:sldId id="1542" r:id="rId189"/>
    <p:sldId id="1543" r:id="rId190"/>
    <p:sldId id="1544" r:id="rId191"/>
    <p:sldId id="1545" r:id="rId192"/>
    <p:sldId id="1443" r:id="rId193"/>
    <p:sldId id="1444" r:id="rId194"/>
    <p:sldId id="1470" r:id="rId195"/>
    <p:sldId id="1446" r:id="rId196"/>
    <p:sldId id="1447" r:id="rId197"/>
    <p:sldId id="1448" r:id="rId198"/>
    <p:sldId id="1449" r:id="rId199"/>
    <p:sldId id="1450" r:id="rId200"/>
    <p:sldId id="1451" r:id="rId201"/>
    <p:sldId id="1452" r:id="rId202"/>
    <p:sldId id="1453" r:id="rId203"/>
    <p:sldId id="1454" r:id="rId204"/>
    <p:sldId id="1455" r:id="rId205"/>
    <p:sldId id="1457" r:id="rId206"/>
    <p:sldId id="1459" r:id="rId207"/>
    <p:sldId id="1460" r:id="rId208"/>
    <p:sldId id="1463" r:id="rId209"/>
    <p:sldId id="1464" r:id="rId210"/>
    <p:sldId id="1465" r:id="rId211"/>
    <p:sldId id="1466" r:id="rId212"/>
    <p:sldId id="1467" r:id="rId213"/>
    <p:sldId id="1468" r:id="rId214"/>
    <p:sldId id="1469" r:id="rId215"/>
    <p:sldId id="1546" r:id="rId216"/>
    <p:sldId id="1549" r:id="rId217"/>
    <p:sldId id="1547" r:id="rId218"/>
    <p:sldId id="1548" r:id="rId219"/>
    <p:sldId id="1550" r:id="rId220"/>
    <p:sldId id="1551" r:id="rId221"/>
    <p:sldId id="1552" r:id="rId222"/>
    <p:sldId id="1554" r:id="rId223"/>
    <p:sldId id="1555" r:id="rId224"/>
    <p:sldId id="1556" r:id="rId225"/>
    <p:sldId id="1557" r:id="rId226"/>
    <p:sldId id="1558" r:id="rId227"/>
    <p:sldId id="1559" r:id="rId228"/>
    <p:sldId id="1471" r:id="rId229"/>
    <p:sldId id="1472" r:id="rId230"/>
    <p:sldId id="1473" r:id="rId231"/>
    <p:sldId id="1474" r:id="rId232"/>
    <p:sldId id="1494" r:id="rId233"/>
    <p:sldId id="1475" r:id="rId234"/>
    <p:sldId id="1476" r:id="rId235"/>
    <p:sldId id="1477" r:id="rId236"/>
    <p:sldId id="1478" r:id="rId237"/>
    <p:sldId id="1479" r:id="rId238"/>
    <p:sldId id="1480" r:id="rId239"/>
    <p:sldId id="1481" r:id="rId240"/>
    <p:sldId id="1482" r:id="rId241"/>
    <p:sldId id="1483" r:id="rId242"/>
    <p:sldId id="1487" r:id="rId243"/>
    <p:sldId id="1488" r:id="rId244"/>
    <p:sldId id="1489" r:id="rId245"/>
    <p:sldId id="1490" r:id="rId246"/>
    <p:sldId id="1492" r:id="rId247"/>
    <p:sldId id="1493" r:id="rId248"/>
    <p:sldId id="1560" r:id="rId249"/>
    <p:sldId id="1564" r:id="rId250"/>
    <p:sldId id="1563" r:id="rId251"/>
    <p:sldId id="1565" r:id="rId252"/>
    <p:sldId id="1566" r:id="rId253"/>
    <p:sldId id="1570" r:id="rId254"/>
    <p:sldId id="1568" r:id="rId255"/>
    <p:sldId id="1571" r:id="rId256"/>
    <p:sldId id="1574" r:id="rId257"/>
    <p:sldId id="1573" r:id="rId2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FF"/>
    <a:srgbClr val="9933FF"/>
    <a:srgbClr val="6600FF"/>
    <a:srgbClr val="FF3399"/>
    <a:srgbClr val="F3330D"/>
    <a:srgbClr val="F709B9"/>
    <a:srgbClr val="0082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4660"/>
  </p:normalViewPr>
  <p:slideViewPr>
    <p:cSldViewPr>
      <p:cViewPr varScale="1">
        <p:scale>
          <a:sx n="79" d="100"/>
          <a:sy n="79" d="100"/>
        </p:scale>
        <p:origin x="-1308"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image" Target="../media/image15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image" Target="../media/image169.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86.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93.e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166.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2A7DF6B-A35B-4FE7-84D7-ECE1C8B800B7}" type="datetimeFigureOut">
              <a:rPr lang="zh-CN" altLang="en-US"/>
              <a:pPr>
                <a:defRPr/>
              </a:pPr>
              <a:t>2016-12-6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223D3F0-D83C-4820-AE53-5678123A13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44F767C-3812-4842-8429-709EAE50288B}" type="datetimeFigureOut">
              <a:rPr lang="zh-CN" altLang="en-US"/>
              <a:pPr>
                <a:defRPr/>
              </a:pPr>
              <a:t>2016-12-6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B55F1F-E119-4917-8662-5A39F98846F7}" type="slidenum">
              <a:rPr lang="zh-CN" altLang="en-US"/>
              <a:pPr>
                <a:defRPr/>
              </a:pPr>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C10BC1-9945-43A6-823C-1E479A06E6A0}" type="datetimeFigureOut">
              <a:rPr lang="zh-CN" altLang="en-US"/>
              <a:pPr>
                <a:defRPr/>
              </a:pPr>
              <a:t>2016-12-6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F78C630-E35A-4198-B284-AE325F373862}" type="slidenum">
              <a:rPr lang="zh-CN" altLang="en-US"/>
              <a:pPr>
                <a:defRPr/>
              </a:pPr>
              <a:t>‹#›</a:t>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6FC10D-2CD6-4064-8B25-9E44B501E71C}" type="datetimeFigureOut">
              <a:rPr lang="zh-CN" altLang="en-US"/>
              <a:pPr>
                <a:defRPr/>
              </a:pPr>
              <a:t>2016-12-6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F280F98-7DD2-4B1A-BB45-CD539B606FA9}" type="slidenum">
              <a:rPr lang="zh-CN" altLang="en-US"/>
              <a:pPr>
                <a:defRPr/>
              </a:pPr>
              <a:t>‹#›</a:t>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11560"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p:cNvPicPr>
            <a:picLocks noChangeAspect="1" noChangeArrowheads="1"/>
          </p:cNvPicPr>
          <p:nvPr userDrawn="1"/>
        </p:nvPicPr>
        <p:blipFill>
          <a:blip r:embed="rId2" cstate="print"/>
          <a:srcRect/>
          <a:stretch>
            <a:fillRect/>
          </a:stretch>
        </p:blipFill>
        <p:spPr bwMode="auto">
          <a:xfrm>
            <a:off x="7380288" y="260350"/>
            <a:ext cx="1352550" cy="371475"/>
          </a:xfrm>
          <a:prstGeom prst="rect">
            <a:avLst/>
          </a:prstGeom>
          <a:noFill/>
          <a:ln w="9525">
            <a:noFill/>
            <a:miter lim="800000"/>
            <a:headEnd/>
            <a:tailEnd/>
          </a:ln>
        </p:spPr>
      </p:pic>
      <p:sp>
        <p:nvSpPr>
          <p:cNvPr id="2" name="标题 1"/>
          <p:cNvSpPr>
            <a:spLocks noGrp="1"/>
          </p:cNvSpPr>
          <p:nvPr>
            <p:ph type="title"/>
          </p:nvPr>
        </p:nvSpPr>
        <p:spPr>
          <a:xfrm>
            <a:off x="611560" y="165896"/>
            <a:ext cx="6696744" cy="476826"/>
          </a:xfrm>
        </p:spPr>
        <p:txBody>
          <a:bodyPr>
            <a:normAutofit/>
          </a:bodyPr>
          <a:lstStyle>
            <a:lvl1pPr algn="l">
              <a:defRPr sz="2200" b="1">
                <a:solidFill>
                  <a:srgbClr val="C00000"/>
                </a:solidFill>
                <a:latin typeface="幼圆" panose="02010509060101010101" pitchFamily="49" charset="-122"/>
                <a:ea typeface="幼圆" panose="020105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92000" y="936000"/>
            <a:ext cx="7920000" cy="5400000"/>
          </a:xfrm>
        </p:spPr>
        <p:txBody>
          <a:bodyPr>
            <a:normAutofit/>
          </a:bodyPr>
          <a:lstStyle>
            <a:lvl1pPr marL="0" indent="0">
              <a:lnSpc>
                <a:spcPts val="3500"/>
              </a:lnSpc>
              <a:spcBef>
                <a:spcPts val="0"/>
              </a:spcBef>
              <a:buNone/>
              <a:defRPr sz="2400" b="1"/>
            </a:lvl1pPr>
          </a:lstStyle>
          <a:p>
            <a:pPr lvl="0"/>
            <a:r>
              <a:rPr lang="zh-CN" altLang="en-US" dirty="0"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CB7CEC58-9B9A-49D3-937C-C5E30BC53504}" type="datetimeFigureOut">
              <a:rPr lang="zh-CN" altLang="en-US"/>
              <a:pPr>
                <a:defRPr/>
              </a:pPr>
              <a:t>2016-12-6</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E123BCA7-0F86-478D-9847-1B842D03106E}" type="slidenum">
              <a:rPr lang="zh-CN" altLang="en-US"/>
              <a:pPr>
                <a:defRPr/>
              </a:pPr>
              <a:t>‹#›</a:t>
            </a:fld>
            <a:endParaRPr lang="zh-CN" altLang="en-US"/>
          </a:p>
        </p:txBody>
      </p:sp>
      <p:pic>
        <p:nvPicPr>
          <p:cNvPr id="618497" name="Picture 1" descr="\\Bianjibu11\16秋学练考课件\全品文教.jpg"/>
          <p:cNvPicPr>
            <a:picLocks noChangeAspect="1" noChangeArrowheads="1"/>
          </p:cNvPicPr>
          <p:nvPr userDrawn="1"/>
        </p:nvPicPr>
        <p:blipFill>
          <a:blip r:embed="rId3" cstate="print"/>
          <a:srcRect/>
          <a:stretch>
            <a:fillRect/>
          </a:stretch>
        </p:blipFill>
        <p:spPr bwMode="auto">
          <a:xfrm>
            <a:off x="7143768" y="785794"/>
            <a:ext cx="1676400" cy="557213"/>
          </a:xfrm>
          <a:prstGeom prst="rect">
            <a:avLst/>
          </a:prstGeom>
          <a:noFill/>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E0C3540-983C-4F79-99F0-DB7CAFC01FBD}" type="datetimeFigureOut">
              <a:rPr lang="zh-CN" altLang="en-US"/>
              <a:pPr>
                <a:defRPr/>
              </a:pPr>
              <a:t>2016-12-6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B74E15-68AF-46E5-B751-44AC290A9DE3}" type="slidenum">
              <a:rPr lang="zh-CN" altLang="en-US"/>
              <a:pPr>
                <a:defRPr/>
              </a:pPr>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7229756-F25E-4F25-BB8F-A4ABD9311D4E}" type="datetimeFigureOut">
              <a:rPr lang="zh-CN" altLang="en-US"/>
              <a:pPr>
                <a:defRPr/>
              </a:pPr>
              <a:t>2016-12-6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97C356-FB9C-4787-B558-9B3243337BF3}" type="slidenum">
              <a:rPr lang="zh-CN" altLang="en-US"/>
              <a:pPr>
                <a:defRPr/>
              </a:pPr>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BA7A608-AF46-4CBB-80CF-090EDB3D198A}" type="datetimeFigureOut">
              <a:rPr lang="zh-CN" altLang="en-US"/>
              <a:pPr>
                <a:defRPr/>
              </a:pPr>
              <a:t>2016-12-6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768B5DD-FDF1-42C6-9585-46DECBA7C3D9}" type="slidenum">
              <a:rPr lang="zh-CN" altLang="en-US"/>
              <a:pPr>
                <a:defRPr/>
              </a:pPr>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9B4F33-872D-46BE-A352-EB59BA01C854}" type="datetimeFigureOut">
              <a:rPr lang="zh-CN" altLang="en-US"/>
              <a:pPr>
                <a:defRPr/>
              </a:pPr>
              <a:t>2016-12-6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88492E8-9EF3-4148-81AB-94F7F22068A1}" type="slidenum">
              <a:rPr lang="zh-CN" altLang="en-US"/>
              <a:pPr>
                <a:defRPr/>
              </a:pPr>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E7747E-D445-4F89-A6E0-6F807830100F}" type="datetimeFigureOut">
              <a:rPr lang="zh-CN" altLang="en-US"/>
              <a:pPr>
                <a:defRPr/>
              </a:pPr>
              <a:t>2016-12-6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E6D17A1-C825-42F0-85AA-85AD981C077C}" type="slidenum">
              <a:rPr lang="zh-CN" altLang="en-US"/>
              <a:pPr>
                <a:defRPr/>
              </a:pPr>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9A41F5A-C449-4FF9-83A7-7E7205D7D827}" type="datetimeFigureOut">
              <a:rPr lang="zh-CN" altLang="en-US"/>
              <a:pPr>
                <a:defRPr/>
              </a:pPr>
              <a:t>2016-12-6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57B0F49-566D-414A-A71A-F4D6AC51B658}" type="slidenum">
              <a:rPr lang="zh-CN" altLang="en-US"/>
              <a:pPr>
                <a:defRPr/>
              </a:pPr>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BF8CFFE-BB32-4D4B-A668-B6BD6683E346}" type="datetimeFigureOut">
              <a:rPr lang="zh-CN" altLang="en-US"/>
              <a:pPr>
                <a:defRPr/>
              </a:pPr>
              <a:t>2016-12-6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7022EF-A036-4770-B08E-114C999695F3}" type="slidenum">
              <a:rPr lang="zh-CN" altLang="en-US"/>
              <a:pPr>
                <a:defRPr/>
              </a:pPr>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50C341C-A4DB-417F-8656-29B8AD58DDCC}" type="datetimeFigureOut">
              <a:rPr lang="zh-CN" altLang="en-US"/>
              <a:pPr>
                <a:defRPr/>
              </a:pPr>
              <a:t>2016-12-6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7BF44AA-0D0F-47F8-AAAC-A2ED2FBD26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19.png"/><Relationship Id="rId5" Type="http://schemas.openxmlformats.org/officeDocument/2006/relationships/oleObject" Target="../embeddings/Microsoft_Word_97_-_2003_Document76.doc"/><Relationship Id="rId4" Type="http://schemas.openxmlformats.org/officeDocument/2006/relationships/slide" Target="slide29.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77.doc"/></Relationships>
</file>

<file path=ppt/slides/_rels/slide1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9.png"/><Relationship Id="rId5" Type="http://schemas.openxmlformats.org/officeDocument/2006/relationships/oleObject" Target="../embeddings/Microsoft_Word_97_-_2003_Document78.doc"/><Relationship Id="rId4" Type="http://schemas.openxmlformats.org/officeDocument/2006/relationships/slide" Target="slide29.xml"/></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9.png"/><Relationship Id="rId5" Type="http://schemas.openxmlformats.org/officeDocument/2006/relationships/oleObject" Target="../embeddings/Microsoft_Word_97_-_2003_Document79.doc"/><Relationship Id="rId4" Type="http://schemas.openxmlformats.org/officeDocument/2006/relationships/slide" Target="slide29.xml"/></Relationships>
</file>

<file path=ppt/slides/_rels/slide1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9.png"/><Relationship Id="rId5" Type="http://schemas.openxmlformats.org/officeDocument/2006/relationships/oleObject" Target="../embeddings/Microsoft_Word_97_-_2003_Document80.doc"/><Relationship Id="rId4" Type="http://schemas.openxmlformats.org/officeDocument/2006/relationships/slide" Target="slide29.xml"/></Relationships>
</file>

<file path=ppt/slides/_rels/slide1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19.png"/><Relationship Id="rId5" Type="http://schemas.openxmlformats.org/officeDocument/2006/relationships/oleObject" Target="../embeddings/Microsoft_Word_97_-_2003_Document81.doc"/><Relationship Id="rId4" Type="http://schemas.openxmlformats.org/officeDocument/2006/relationships/slide" Target="slide29.xml"/></Relationships>
</file>

<file path=ppt/slides/_rels/slide1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19.png"/><Relationship Id="rId5" Type="http://schemas.openxmlformats.org/officeDocument/2006/relationships/oleObject" Target="../embeddings/Microsoft_Word_97_-_2003_Document82.doc"/><Relationship Id="rId4" Type="http://schemas.openxmlformats.org/officeDocument/2006/relationships/slide" Target="slide29.xml"/></Relationships>
</file>

<file path=ppt/slides/_rels/slide1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19.png"/><Relationship Id="rId5" Type="http://schemas.openxmlformats.org/officeDocument/2006/relationships/oleObject" Target="../embeddings/Microsoft_Word_97_-_2003_Document83.doc"/><Relationship Id="rId4" Type="http://schemas.openxmlformats.org/officeDocument/2006/relationships/slide" Target="slide29.xml"/></Relationships>
</file>

<file path=ppt/slides/_rels/slide10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94.png"/><Relationship Id="rId5" Type="http://schemas.openxmlformats.org/officeDocument/2006/relationships/oleObject" Target="../embeddings/Microsoft_Word_97_-_2003_Document84.doc"/><Relationship Id="rId4" Type="http://schemas.openxmlformats.org/officeDocument/2006/relationships/slide" Target="slide29.xml"/></Relationships>
</file>

<file path=ppt/slides/_rels/slide1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19.png"/><Relationship Id="rId5" Type="http://schemas.openxmlformats.org/officeDocument/2006/relationships/oleObject" Target="../embeddings/Microsoft_Word_97_-_2003_Document85.doc"/><Relationship Id="rId4" Type="http://schemas.openxmlformats.org/officeDocument/2006/relationships/slide" Target="slide29.xml"/></Relationships>
</file>

<file path=ppt/slides/_rels/slide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9.png"/><Relationship Id="rId5" Type="http://schemas.openxmlformats.org/officeDocument/2006/relationships/oleObject" Target="../embeddings/Microsoft_Word_97_-_2003_Document86.doc"/><Relationship Id="rId4" Type="http://schemas.openxmlformats.org/officeDocument/2006/relationships/slide" Target="slide29.xml"/></Relationships>
</file>

<file path=ppt/slides/_rels/slide1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19.png"/><Relationship Id="rId5" Type="http://schemas.openxmlformats.org/officeDocument/2006/relationships/oleObject" Target="../embeddings/Microsoft_Word_97_-_2003_Document87.doc"/><Relationship Id="rId4" Type="http://schemas.openxmlformats.org/officeDocument/2006/relationships/slide" Target="slide29.xml"/></Relationships>
</file>

<file path=ppt/slides/_rels/slide1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88.doc"/></Relationships>
</file>

<file path=ppt/slides/_rels/slide11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89.doc"/></Relationships>
</file>

<file path=ppt/slides/_rels/slide11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90.doc"/></Relationships>
</file>

<file path=ppt/slides/_rels/slide11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slide" Target="slide47.xml"/><Relationship Id="rId5" Type="http://schemas.openxmlformats.org/officeDocument/2006/relationships/oleObject" Target="../embeddings/Microsoft_Word_97_-_2003_Document91.doc"/><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slide" Target="slide47.xml"/><Relationship Id="rId5" Type="http://schemas.openxmlformats.org/officeDocument/2006/relationships/oleObject" Target="../embeddings/Microsoft_Word_97_-_2003_Document92.doc"/><Relationship Id="rId4" Type="http://schemas.openxmlformats.org/officeDocument/2006/relationships/slide" Target="slide101.xml"/></Relationships>
</file>

<file path=ppt/slides/_rels/slide11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slide" Target="slide47.xml"/><Relationship Id="rId5" Type="http://schemas.openxmlformats.org/officeDocument/2006/relationships/oleObject" Target="../embeddings/Microsoft_Word_97_-_2003_Document93.doc"/><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oleObject" Target="../embeddings/Microsoft_Word_97_-_2003_Document95.doc"/><Relationship Id="rId5" Type="http://schemas.openxmlformats.org/officeDocument/2006/relationships/oleObject" Target="../embeddings/Microsoft_Word_97_-_2003_Document94.doc"/><Relationship Id="rId4" Type="http://schemas.openxmlformats.org/officeDocument/2006/relationships/slide" Target="slide101.xml"/></Relationships>
</file>

<file path=ppt/slides/_rels/slide1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Microsoft_Word_97_-_2003_Document4.doc"/></Relationships>
</file>

<file path=ppt/slides/_rels/slide1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Microsoft_Word_97_-_2003_Document5.doc"/></Relationships>
</file>

<file path=ppt/slides/_rels/slide1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14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131.xml"/></Relationships>
</file>

<file path=ppt/slides/_rels/slide1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96.doc"/></Relationships>
</file>

<file path=ppt/slides/_rels/slide1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97.doc"/></Relationships>
</file>

<file path=ppt/slides/_rels/slide1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19.png"/><Relationship Id="rId5" Type="http://schemas.openxmlformats.org/officeDocument/2006/relationships/oleObject" Target="../embeddings/Microsoft_Word_97_-_2003_Document98.doc"/><Relationship Id="rId4" Type="http://schemas.openxmlformats.org/officeDocument/2006/relationships/slide" Target="slide29.xml"/></Relationships>
</file>

<file path=ppt/slides/_rels/slide1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19.png"/><Relationship Id="rId5" Type="http://schemas.openxmlformats.org/officeDocument/2006/relationships/oleObject" Target="../embeddings/Microsoft_Word_97_-_2003_Document99.doc"/><Relationship Id="rId4" Type="http://schemas.openxmlformats.org/officeDocument/2006/relationships/slide" Target="slide29.xml"/></Relationships>
</file>

<file path=ppt/slides/_rels/slide1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19.png"/><Relationship Id="rId5" Type="http://schemas.openxmlformats.org/officeDocument/2006/relationships/oleObject" Target="../embeddings/Microsoft_Word_97_-_2003_Document100.doc"/><Relationship Id="rId4" Type="http://schemas.openxmlformats.org/officeDocument/2006/relationships/slide" Target="slide29.xml"/></Relationships>
</file>

<file path=ppt/slides/_rels/slide1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19.png"/><Relationship Id="rId5" Type="http://schemas.openxmlformats.org/officeDocument/2006/relationships/oleObject" Target="../embeddings/Microsoft_Word_97_-_2003_Document101.doc"/><Relationship Id="rId4" Type="http://schemas.openxmlformats.org/officeDocument/2006/relationships/slide" Target="slide29.xml"/></Relationships>
</file>

<file path=ppt/slides/_rels/slide1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19.png"/><Relationship Id="rId5" Type="http://schemas.openxmlformats.org/officeDocument/2006/relationships/oleObject" Target="../embeddings/Microsoft_Word_97_-_2003_Document102.doc"/><Relationship Id="rId4" Type="http://schemas.openxmlformats.org/officeDocument/2006/relationships/slide" Target="slide29.xml"/></Relationships>
</file>

<file path=ppt/slides/_rels/slide1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19.png"/><Relationship Id="rId5" Type="http://schemas.openxmlformats.org/officeDocument/2006/relationships/oleObject" Target="../embeddings/Microsoft_Word_97_-_2003_Document103.doc"/><Relationship Id="rId4" Type="http://schemas.openxmlformats.org/officeDocument/2006/relationships/slide" Target="slide29.xml"/></Relationships>
</file>

<file path=ppt/slides/_rels/slide1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19.png"/><Relationship Id="rId5" Type="http://schemas.openxmlformats.org/officeDocument/2006/relationships/oleObject" Target="../embeddings/Microsoft_Word_97_-_2003_Document104.doc"/><Relationship Id="rId4" Type="http://schemas.openxmlformats.org/officeDocument/2006/relationships/slide" Target="slide29.xml"/></Relationships>
</file>

<file path=ppt/slides/_rels/slide1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19.png"/><Relationship Id="rId5" Type="http://schemas.openxmlformats.org/officeDocument/2006/relationships/oleObject" Target="../embeddings/Microsoft_Word_97_-_2003_Document105.doc"/><Relationship Id="rId4" Type="http://schemas.openxmlformats.org/officeDocument/2006/relationships/slide" Target="slide29.xml"/></Relationships>
</file>

<file path=ppt/slides/_rels/slide14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106.doc"/></Relationships>
</file>

<file path=ppt/slides/_rels/slide142.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slide" Target="slide47.xml"/><Relationship Id="rId5" Type="http://schemas.openxmlformats.org/officeDocument/2006/relationships/oleObject" Target="../embeddings/Microsoft_Word_97_-_2003_Document108.doc"/><Relationship Id="rId4" Type="http://schemas.openxmlformats.org/officeDocument/2006/relationships/oleObject" Target="../embeddings/Microsoft_Word_97_-_2003_Document107.doc"/></Relationships>
</file>

<file path=ppt/slides/_rels/slide14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slide" Target="slide47.xml"/><Relationship Id="rId5" Type="http://schemas.openxmlformats.org/officeDocument/2006/relationships/oleObject" Target="../embeddings/Microsoft_Word_97_-_2003_Document109.doc"/><Relationship Id="rId4" Type="http://schemas.openxmlformats.org/officeDocument/2006/relationships/slide" Target="slide101.xml"/></Relationships>
</file>

<file path=ppt/slides/_rels/slide14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slide" Target="slide47.xml"/><Relationship Id="rId5" Type="http://schemas.openxmlformats.org/officeDocument/2006/relationships/oleObject" Target="../embeddings/Microsoft_Word_97_-_2003_Document110.doc"/><Relationship Id="rId4" Type="http://schemas.openxmlformats.org/officeDocument/2006/relationships/slide" Target="slide101.xml"/></Relationships>
</file>

<file path=ppt/slides/_rels/slide14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slide" Target="slide47.xml"/><Relationship Id="rId5" Type="http://schemas.openxmlformats.org/officeDocument/2006/relationships/oleObject" Target="../embeddings/Microsoft_Word_97_-_2003_Document111.doc"/><Relationship Id="rId4" Type="http://schemas.openxmlformats.org/officeDocument/2006/relationships/slide" Target="slide101.xml"/></Relationships>
</file>

<file path=ppt/slides/_rels/slide14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oleObject" Target="../embeddings/Microsoft_Word_97_-_2003_Document113.doc"/><Relationship Id="rId5" Type="http://schemas.openxmlformats.org/officeDocument/2006/relationships/oleObject" Target="../embeddings/Microsoft_Word_97_-_2003_Document112.doc"/><Relationship Id="rId4" Type="http://schemas.openxmlformats.org/officeDocument/2006/relationships/slide" Target="slide101.xml"/></Relationships>
</file>

<file path=ppt/slides/_rels/slide14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17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156.xml"/></Relationships>
</file>

<file path=ppt/slides/_rels/slide1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14.doc"/></Relationships>
</file>

<file path=ppt/slides/_rels/slide1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9.xml"/><Relationship Id="rId4" Type="http://schemas.openxmlformats.org/officeDocument/2006/relationships/image" Target="../media/image19.png"/></Relationships>
</file>

<file path=ppt/slides/_rels/slide1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19.png"/><Relationship Id="rId5" Type="http://schemas.openxmlformats.org/officeDocument/2006/relationships/oleObject" Target="../embeddings/Microsoft_Word_97_-_2003_Document115.doc"/><Relationship Id="rId4" Type="http://schemas.openxmlformats.org/officeDocument/2006/relationships/slide" Target="slide29.xml"/></Relationships>
</file>

<file path=ppt/slides/_rels/slide1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19.png"/><Relationship Id="rId5" Type="http://schemas.openxmlformats.org/officeDocument/2006/relationships/oleObject" Target="../embeddings/Microsoft_Word_97_-_2003_Document116.doc"/><Relationship Id="rId4" Type="http://schemas.openxmlformats.org/officeDocument/2006/relationships/slide" Target="slide29.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Microsoft_Word_97_-_2003_Document6.doc"/></Relationships>
</file>

<file path=ppt/slides/_rels/slide1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19.png"/><Relationship Id="rId5" Type="http://schemas.openxmlformats.org/officeDocument/2006/relationships/oleObject" Target="../embeddings/Microsoft_Word_97_-_2003_Document117.doc"/><Relationship Id="rId4" Type="http://schemas.openxmlformats.org/officeDocument/2006/relationships/slide" Target="slide29.xml"/></Relationships>
</file>

<file path=ppt/slides/_rels/slide1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19.png"/><Relationship Id="rId5" Type="http://schemas.openxmlformats.org/officeDocument/2006/relationships/oleObject" Target="../embeddings/Microsoft_Word_97_-_2003_Document118.doc"/><Relationship Id="rId4" Type="http://schemas.openxmlformats.org/officeDocument/2006/relationships/slide" Target="slide29.xml"/></Relationships>
</file>

<file path=ppt/slides/_rels/slide1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19.png"/><Relationship Id="rId5" Type="http://schemas.openxmlformats.org/officeDocument/2006/relationships/oleObject" Target="../embeddings/Microsoft_Word_97_-_2003_Document119.doc"/><Relationship Id="rId4" Type="http://schemas.openxmlformats.org/officeDocument/2006/relationships/slide" Target="slide29.xml"/></Relationships>
</file>

<file path=ppt/slides/_rels/slide16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132.png"/><Relationship Id="rId5" Type="http://schemas.openxmlformats.org/officeDocument/2006/relationships/oleObject" Target="../embeddings/Microsoft_Word_97_-_2003_Document120.doc"/><Relationship Id="rId4" Type="http://schemas.openxmlformats.org/officeDocument/2006/relationships/slide" Target="slide29.xml"/></Relationships>
</file>

<file path=ppt/slides/_rels/slide1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19.png"/><Relationship Id="rId5" Type="http://schemas.openxmlformats.org/officeDocument/2006/relationships/oleObject" Target="../embeddings/Microsoft_Word_97_-_2003_Document121.doc"/><Relationship Id="rId4" Type="http://schemas.openxmlformats.org/officeDocument/2006/relationships/slide" Target="slide29.xml"/></Relationships>
</file>

<file path=ppt/slides/_rels/slide1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image" Target="../media/image19.png"/><Relationship Id="rId5" Type="http://schemas.openxmlformats.org/officeDocument/2006/relationships/oleObject" Target="../embeddings/Microsoft_Word_97_-_2003_Document122.doc"/><Relationship Id="rId4" Type="http://schemas.openxmlformats.org/officeDocument/2006/relationships/slide" Target="slide29.xml"/></Relationships>
</file>

<file path=ppt/slides/_rels/slide1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19.png"/><Relationship Id="rId5" Type="http://schemas.openxmlformats.org/officeDocument/2006/relationships/oleObject" Target="../embeddings/Microsoft_Word_97_-_2003_Document123.doc"/><Relationship Id="rId4" Type="http://schemas.openxmlformats.org/officeDocument/2006/relationships/slide" Target="slide29.xml"/></Relationships>
</file>

<file path=ppt/slides/_rels/slide1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19.png"/><Relationship Id="rId5" Type="http://schemas.openxmlformats.org/officeDocument/2006/relationships/oleObject" Target="../embeddings/Microsoft_Word_97_-_2003_Document124.doc"/><Relationship Id="rId4" Type="http://schemas.openxmlformats.org/officeDocument/2006/relationships/slide" Target="slide29.xml"/></Relationships>
</file>

<file path=ppt/slides/_rels/slide1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19.png"/><Relationship Id="rId5" Type="http://schemas.openxmlformats.org/officeDocument/2006/relationships/oleObject" Target="../embeddings/Microsoft_Word_97_-_2003_Document125.doc"/><Relationship Id="rId4" Type="http://schemas.openxmlformats.org/officeDocument/2006/relationships/slide" Target="slide29.xml"/></Relationships>
</file>

<file path=ppt/slides/_rels/slide1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19.png"/><Relationship Id="rId5" Type="http://schemas.openxmlformats.org/officeDocument/2006/relationships/oleObject" Target="../embeddings/Microsoft_Word_97_-_2003_Document126.doc"/><Relationship Id="rId4" Type="http://schemas.openxmlformats.org/officeDocument/2006/relationships/slide" Target="slide29.xml"/></Relationships>
</file>

<file path=ppt/slides/_rels/slide1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9.png"/></Relationships>
</file>

<file path=ppt/slides/_rels/slide1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image" Target="../media/image19.png"/><Relationship Id="rId5" Type="http://schemas.openxmlformats.org/officeDocument/2006/relationships/oleObject" Target="../embeddings/Microsoft_Word_97_-_2003_Document127.doc"/><Relationship Id="rId4" Type="http://schemas.openxmlformats.org/officeDocument/2006/relationships/slide" Target="slide29.xml"/></Relationships>
</file>

<file path=ppt/slides/_rels/slide1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19.png"/><Relationship Id="rId5" Type="http://schemas.openxmlformats.org/officeDocument/2006/relationships/oleObject" Target="../embeddings/Microsoft_Word_97_-_2003_Document128.doc"/><Relationship Id="rId4" Type="http://schemas.openxmlformats.org/officeDocument/2006/relationships/slide" Target="slide29.xml"/></Relationships>
</file>

<file path=ppt/slides/_rels/slide1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image" Target="../media/image19.png"/><Relationship Id="rId5" Type="http://schemas.openxmlformats.org/officeDocument/2006/relationships/oleObject" Target="../embeddings/Microsoft_Word_97_-_2003_Document129.doc"/><Relationship Id="rId4" Type="http://schemas.openxmlformats.org/officeDocument/2006/relationships/slide" Target="slide29.xml"/></Relationships>
</file>

<file path=ppt/slides/_rels/slide1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image" Target="../media/image19.png"/><Relationship Id="rId5" Type="http://schemas.openxmlformats.org/officeDocument/2006/relationships/oleObject" Target="../embeddings/Microsoft_Word_97_-_2003_Document130.doc"/><Relationship Id="rId4" Type="http://schemas.openxmlformats.org/officeDocument/2006/relationships/slide" Target="slide29.xml"/></Relationships>
</file>

<file path=ppt/slides/_rels/slide17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131.doc"/></Relationships>
</file>

<file path=ppt/slides/_rels/slide176.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slide" Target="slide47.xml"/><Relationship Id="rId5" Type="http://schemas.openxmlformats.org/officeDocument/2006/relationships/oleObject" Target="../embeddings/Microsoft_Word_97_-_2003_Document133.doc"/><Relationship Id="rId4" Type="http://schemas.openxmlformats.org/officeDocument/2006/relationships/oleObject" Target="../embeddings/Microsoft_Word_97_-_2003_Document132.doc"/></Relationships>
</file>

<file path=ppt/slides/_rels/slide17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slide" Target="slide47.xml"/><Relationship Id="rId5" Type="http://schemas.openxmlformats.org/officeDocument/2006/relationships/oleObject" Target="../embeddings/Microsoft_Word_97_-_2003_Document134.doc"/><Relationship Id="rId4" Type="http://schemas.openxmlformats.org/officeDocument/2006/relationships/slide" Target="slide101.xml"/></Relationships>
</file>

<file path=ppt/slides/_rels/slide17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slide" Target="slide47.xml"/><Relationship Id="rId5" Type="http://schemas.openxmlformats.org/officeDocument/2006/relationships/oleObject" Target="../embeddings/Microsoft_Word_97_-_2003_Document135.doc"/><Relationship Id="rId4" Type="http://schemas.openxmlformats.org/officeDocument/2006/relationships/slide" Target="slide101.xml"/></Relationships>
</file>

<file path=ppt/slides/_rels/slide17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slide" Target="slide47.xml"/><Relationship Id="rId5" Type="http://schemas.openxmlformats.org/officeDocument/2006/relationships/oleObject" Target="../embeddings/Microsoft_Word_97_-_2003_Document136.doc"/><Relationship Id="rId4" Type="http://schemas.openxmlformats.org/officeDocument/2006/relationships/slide" Target="slide101.xml"/></Relationships>
</file>

<file path=ppt/slides/_rels/slide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slide" Target="slide47.xml"/><Relationship Id="rId5" Type="http://schemas.openxmlformats.org/officeDocument/2006/relationships/oleObject" Target="../embeddings/Microsoft_Word_97_-_2003_Document137.doc"/><Relationship Id="rId4" Type="http://schemas.openxmlformats.org/officeDocument/2006/relationships/slide" Target="slide101.xml"/></Relationships>
</file>

<file path=ppt/slides/_rels/slide18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oleObject" Target="../embeddings/Microsoft_Word_97_-_2003_Document139.doc"/><Relationship Id="rId5" Type="http://schemas.openxmlformats.org/officeDocument/2006/relationships/oleObject" Target="../embeddings/Microsoft_Word_97_-_2003_Document138.doc"/><Relationship Id="rId4" Type="http://schemas.openxmlformats.org/officeDocument/2006/relationships/slide" Target="slide101.xml"/></Relationships>
</file>

<file path=ppt/slides/_rels/slide18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Microsoft_Word_97_-_2003_Document7.doc"/></Relationships>
</file>

<file path=ppt/slides/_rels/slide1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20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193.xml"/></Relationships>
</file>

<file path=ppt/slides/_rels/slide1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40.doc"/></Relationships>
</file>

<file path=ppt/slides/_rels/slide1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7.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41.doc"/></Relationships>
</file>

<file path=ppt/slides/_rels/slide1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19.png"/><Relationship Id="rId5" Type="http://schemas.openxmlformats.org/officeDocument/2006/relationships/oleObject" Target="../embeddings/Microsoft_Word_97_-_2003_Document142.doc"/><Relationship Id="rId4" Type="http://schemas.openxmlformats.org/officeDocument/2006/relationships/slide" Target="slide29.xml"/></Relationships>
</file>

<file path=ppt/slides/_rels/slide1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image" Target="../media/image19.png"/><Relationship Id="rId5" Type="http://schemas.openxmlformats.org/officeDocument/2006/relationships/oleObject" Target="../embeddings/Microsoft_Word_97_-_2003_Document143.doc"/><Relationship Id="rId4" Type="http://schemas.openxmlformats.org/officeDocument/2006/relationships/slide" Target="slide29.xml"/></Relationships>
</file>

<file path=ppt/slides/_rels/slide1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image" Target="../media/image19.png"/><Relationship Id="rId5" Type="http://schemas.openxmlformats.org/officeDocument/2006/relationships/oleObject" Target="../embeddings/Microsoft_Word_97_-_2003_Document144.doc"/><Relationship Id="rId4" Type="http://schemas.openxmlformats.org/officeDocument/2006/relationships/slide" Target="slide29.xml"/></Relationships>
</file>

<file path=ppt/slides/_rels/slide1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image" Target="../media/image19.png"/><Relationship Id="rId5" Type="http://schemas.openxmlformats.org/officeDocument/2006/relationships/oleObject" Target="../embeddings/Microsoft_Word_97_-_2003_Document145.doc"/><Relationship Id="rId4" Type="http://schemas.openxmlformats.org/officeDocument/2006/relationships/slide" Target="slide29.xml"/></Relationships>
</file>

<file path=ppt/slides/_rels/slide1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2.vml"/><Relationship Id="rId6" Type="http://schemas.openxmlformats.org/officeDocument/2006/relationships/image" Target="../media/image19.png"/><Relationship Id="rId5" Type="http://schemas.openxmlformats.org/officeDocument/2006/relationships/oleObject" Target="../embeddings/Microsoft_Word_97_-_2003_Document146.doc"/><Relationship Id="rId4" Type="http://schemas.openxmlformats.org/officeDocument/2006/relationships/slide" Target="slide2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image" Target="../media/image19.png"/><Relationship Id="rId5" Type="http://schemas.openxmlformats.org/officeDocument/2006/relationships/oleObject" Target="../embeddings/Microsoft_Word_97_-_2003_Document147.doc"/><Relationship Id="rId4" Type="http://schemas.openxmlformats.org/officeDocument/2006/relationships/slide" Target="slide29.xml"/></Relationships>
</file>

<file path=ppt/slides/_rels/slide2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image" Target="../media/image19.png"/><Relationship Id="rId5" Type="http://schemas.openxmlformats.org/officeDocument/2006/relationships/oleObject" Target="../embeddings/Microsoft_Word_97_-_2003_Document148.doc"/><Relationship Id="rId4" Type="http://schemas.openxmlformats.org/officeDocument/2006/relationships/slide" Target="slide29.xml"/></Relationships>
</file>

<file path=ppt/slides/_rels/slide2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5.vml"/><Relationship Id="rId6" Type="http://schemas.openxmlformats.org/officeDocument/2006/relationships/image" Target="../media/image19.png"/><Relationship Id="rId5" Type="http://schemas.openxmlformats.org/officeDocument/2006/relationships/oleObject" Target="../embeddings/Microsoft_Word_97_-_2003_Document149.doc"/><Relationship Id="rId4" Type="http://schemas.openxmlformats.org/officeDocument/2006/relationships/slide" Target="slide29.xml"/></Relationships>
</file>

<file path=ppt/slides/_rels/slide2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6.vml"/><Relationship Id="rId6" Type="http://schemas.openxmlformats.org/officeDocument/2006/relationships/image" Target="../media/image19.png"/><Relationship Id="rId5" Type="http://schemas.openxmlformats.org/officeDocument/2006/relationships/oleObject" Target="../embeddings/Microsoft_Word_97_-_2003_Document150.doc"/><Relationship Id="rId4" Type="http://schemas.openxmlformats.org/officeDocument/2006/relationships/slide" Target="slide29.xml"/></Relationships>
</file>

<file path=ppt/slides/_rels/slide2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7.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51.doc"/></Relationships>
</file>

<file path=ppt/slides/_rels/slide2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8.vml"/><Relationship Id="rId6" Type="http://schemas.openxmlformats.org/officeDocument/2006/relationships/image" Target="../media/image19.png"/><Relationship Id="rId5" Type="http://schemas.openxmlformats.org/officeDocument/2006/relationships/oleObject" Target="../embeddings/Microsoft_Word_97_-_2003_Document152.doc"/><Relationship Id="rId4" Type="http://schemas.openxmlformats.org/officeDocument/2006/relationships/slide" Target="slide29.xml"/></Relationships>
</file>

<file path=ppt/slides/_rels/slide2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9.vml"/><Relationship Id="rId6" Type="http://schemas.openxmlformats.org/officeDocument/2006/relationships/image" Target="../media/image19.png"/><Relationship Id="rId5" Type="http://schemas.openxmlformats.org/officeDocument/2006/relationships/oleObject" Target="../embeddings/Microsoft_Word_97_-_2003_Document153.doc"/><Relationship Id="rId4" Type="http://schemas.openxmlformats.org/officeDocument/2006/relationships/slide" Target="slide29.xml"/></Relationships>
</file>

<file path=ppt/slides/_rels/slide2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image" Target="../media/image19.png"/><Relationship Id="rId5" Type="http://schemas.openxmlformats.org/officeDocument/2006/relationships/oleObject" Target="../embeddings/Microsoft_Word_97_-_2003_Document154.doc"/><Relationship Id="rId4" Type="http://schemas.openxmlformats.org/officeDocument/2006/relationships/slide" Target="slide29.xml"/></Relationships>
</file>

<file path=ppt/slides/_rels/slide20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141.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155.doc"/></Relationships>
</file>

<file path=ppt/slides/_rels/slide209.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slide" Target="slide47.xml"/><Relationship Id="rId5" Type="http://schemas.openxmlformats.org/officeDocument/2006/relationships/oleObject" Target="../embeddings/Microsoft_Word_97_-_2003_Document157.doc"/><Relationship Id="rId4" Type="http://schemas.openxmlformats.org/officeDocument/2006/relationships/oleObject" Target="../embeddings/Microsoft_Word_97_-_2003_Document156.doc"/></Relationships>
</file>

<file path=ppt/slides/_rels/slide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43.vml"/><Relationship Id="rId6" Type="http://schemas.openxmlformats.org/officeDocument/2006/relationships/slide" Target="slide47.xml"/><Relationship Id="rId5" Type="http://schemas.openxmlformats.org/officeDocument/2006/relationships/oleObject" Target="../embeddings/Microsoft_Word_97_-_2003_Document158.doc"/><Relationship Id="rId4" Type="http://schemas.openxmlformats.org/officeDocument/2006/relationships/slide" Target="slide101.xml"/></Relationships>
</file>

<file path=ppt/slides/_rels/slide2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44.vml"/><Relationship Id="rId6" Type="http://schemas.openxmlformats.org/officeDocument/2006/relationships/slide" Target="slide47.xml"/><Relationship Id="rId5" Type="http://schemas.openxmlformats.org/officeDocument/2006/relationships/oleObject" Target="../embeddings/Microsoft_Word_97_-_2003_Document159.doc"/><Relationship Id="rId4" Type="http://schemas.openxmlformats.org/officeDocument/2006/relationships/slide" Target="slide101.xml"/></Relationships>
</file>

<file path=ppt/slides/_rels/slide21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slide" Target="slide47.xml"/><Relationship Id="rId5" Type="http://schemas.openxmlformats.org/officeDocument/2006/relationships/oleObject" Target="../embeddings/Microsoft_Word_97_-_2003_Document160.doc"/><Relationship Id="rId4" Type="http://schemas.openxmlformats.org/officeDocument/2006/relationships/slide" Target="slide101.xml"/></Relationships>
</file>

<file path=ppt/slides/_rels/slide21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46.vml"/><Relationship Id="rId6" Type="http://schemas.openxmlformats.org/officeDocument/2006/relationships/slide" Target="slide47.xml"/><Relationship Id="rId5" Type="http://schemas.openxmlformats.org/officeDocument/2006/relationships/oleObject" Target="../embeddings/Microsoft_Word_97_-_2003_Document161.doc"/><Relationship Id="rId4" Type="http://schemas.openxmlformats.org/officeDocument/2006/relationships/slide" Target="slide101.xml"/></Relationships>
</file>

<file path=ppt/slides/_rels/slide2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147.vml"/><Relationship Id="rId6" Type="http://schemas.openxmlformats.org/officeDocument/2006/relationships/oleObject" Target="../embeddings/Microsoft_Word_97_-_2003_Document163.doc"/><Relationship Id="rId5" Type="http://schemas.openxmlformats.org/officeDocument/2006/relationships/oleObject" Target="../embeddings/Microsoft_Word_97_-_2003_Document162.doc"/><Relationship Id="rId4" Type="http://schemas.openxmlformats.org/officeDocument/2006/relationships/slide" Target="slide101.xml"/></Relationships>
</file>

<file path=ppt/slides/_rels/slide2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Microsoft_Word_97_-_2003_Document8.doc"/></Relationships>
</file>

<file path=ppt/slides/_rels/slide2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2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229.xml"/></Relationships>
</file>

<file path=ppt/slides/_rels/slide2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8.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64.doc"/></Relationships>
</file>

<file path=ppt/slides/_rels/slide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9.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65.doc"/></Relationships>
</file>

<file path=ppt/slides/_rels/slide2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0.vml"/><Relationship Id="rId6" Type="http://schemas.openxmlformats.org/officeDocument/2006/relationships/image" Target="../media/image19.png"/><Relationship Id="rId5" Type="http://schemas.openxmlformats.org/officeDocument/2006/relationships/oleObject" Target="../embeddings/Microsoft_Word_97_-_2003_Document166.doc"/><Relationship Id="rId4" Type="http://schemas.openxmlformats.org/officeDocument/2006/relationships/slide" Target="slide29.xml"/></Relationships>
</file>

<file path=ppt/slides/_rels/slide2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1.vml"/><Relationship Id="rId6" Type="http://schemas.openxmlformats.org/officeDocument/2006/relationships/image" Target="../media/image19.png"/><Relationship Id="rId5" Type="http://schemas.openxmlformats.org/officeDocument/2006/relationships/oleObject" Target="../embeddings/Microsoft_Word_97_-_2003_Document167.doc"/><Relationship Id="rId4" Type="http://schemas.openxmlformats.org/officeDocument/2006/relationships/slide" Target="slide29.xml"/></Relationships>
</file>

<file path=ppt/slides/_rels/slide2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2.vml"/><Relationship Id="rId6" Type="http://schemas.openxmlformats.org/officeDocument/2006/relationships/image" Target="../media/image19.png"/><Relationship Id="rId5" Type="http://schemas.openxmlformats.org/officeDocument/2006/relationships/oleObject" Target="../embeddings/Microsoft_Word_97_-_2003_Document168.doc"/><Relationship Id="rId4" Type="http://schemas.openxmlformats.org/officeDocument/2006/relationships/slide" Target="slide29.xml"/></Relationships>
</file>

<file path=ppt/slides/_rels/slide2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3.vml"/><Relationship Id="rId6" Type="http://schemas.openxmlformats.org/officeDocument/2006/relationships/image" Target="../media/image19.png"/><Relationship Id="rId5" Type="http://schemas.openxmlformats.org/officeDocument/2006/relationships/oleObject" Target="../embeddings/Microsoft_Word_97_-_2003_Document169.doc"/><Relationship Id="rId4" Type="http://schemas.openxmlformats.org/officeDocument/2006/relationships/slide" Target="slide29.xml"/></Relationships>
</file>

<file path=ppt/slides/_rels/slide2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4.vml"/><Relationship Id="rId6" Type="http://schemas.openxmlformats.org/officeDocument/2006/relationships/image" Target="../media/image19.png"/><Relationship Id="rId5" Type="http://schemas.openxmlformats.org/officeDocument/2006/relationships/oleObject" Target="../embeddings/Microsoft_Word_97_-_2003_Document170.doc"/><Relationship Id="rId4" Type="http://schemas.openxmlformats.org/officeDocument/2006/relationships/slide" Target="slide29.xml"/></Relationships>
</file>

<file path=ppt/slides/_rels/slide2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5.vml"/><Relationship Id="rId6" Type="http://schemas.openxmlformats.org/officeDocument/2006/relationships/image" Target="../media/image19.png"/><Relationship Id="rId5" Type="http://schemas.openxmlformats.org/officeDocument/2006/relationships/oleObject" Target="../embeddings/Microsoft_Word_97_-_2003_Document171.doc"/><Relationship Id="rId4" Type="http://schemas.openxmlformats.org/officeDocument/2006/relationships/slide" Target="slide29.xml"/></Relationships>
</file>

<file path=ppt/slides/_rels/slide2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6.vml"/><Relationship Id="rId6" Type="http://schemas.openxmlformats.org/officeDocument/2006/relationships/image" Target="../media/image19.png"/><Relationship Id="rId5" Type="http://schemas.openxmlformats.org/officeDocument/2006/relationships/oleObject" Target="../embeddings/Microsoft_Word_97_-_2003_Document172.doc"/><Relationship Id="rId4" Type="http://schemas.openxmlformats.org/officeDocument/2006/relationships/slide" Target="slide29.xml"/></Relationships>
</file>

<file path=ppt/slides/_rels/slide2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7.vml"/><Relationship Id="rId6" Type="http://schemas.openxmlformats.org/officeDocument/2006/relationships/image" Target="../media/image19.png"/><Relationship Id="rId5" Type="http://schemas.openxmlformats.org/officeDocument/2006/relationships/oleObject" Target="../embeddings/Microsoft_Word_97_-_2003_Document173.doc"/><Relationship Id="rId4" Type="http://schemas.openxmlformats.org/officeDocument/2006/relationships/slide" Target="slide29.xml"/></Relationships>
</file>

<file path=ppt/slides/_rels/slide2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8.vml"/><Relationship Id="rId6" Type="http://schemas.openxmlformats.org/officeDocument/2006/relationships/image" Target="../media/image19.png"/><Relationship Id="rId5" Type="http://schemas.openxmlformats.org/officeDocument/2006/relationships/oleObject" Target="../embeddings/Microsoft_Word_97_-_2003_Document174.doc"/><Relationship Id="rId4" Type="http://schemas.openxmlformats.org/officeDocument/2006/relationships/slide" Target="slide29.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Microsoft_Word_97_-_2003_Document9.doc"/></Relationships>
</file>

<file path=ppt/slides/_rels/slide2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9.vml"/><Relationship Id="rId6" Type="http://schemas.openxmlformats.org/officeDocument/2006/relationships/image" Target="../media/image19.png"/><Relationship Id="rId5" Type="http://schemas.openxmlformats.org/officeDocument/2006/relationships/oleObject" Target="../embeddings/Microsoft_Word_97_-_2003_Document175.doc"/><Relationship Id="rId4" Type="http://schemas.openxmlformats.org/officeDocument/2006/relationships/slide" Target="slide29.xml"/></Relationships>
</file>

<file path=ppt/slides/_rels/slide2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60.vml"/><Relationship Id="rId6" Type="http://schemas.openxmlformats.org/officeDocument/2006/relationships/image" Target="../media/image19.png"/><Relationship Id="rId5" Type="http://schemas.openxmlformats.org/officeDocument/2006/relationships/oleObject" Target="../embeddings/Microsoft_Word_97_-_2003_Document176.doc"/><Relationship Id="rId4" Type="http://schemas.openxmlformats.org/officeDocument/2006/relationships/slide" Target="slide29.xml"/></Relationships>
</file>

<file path=ppt/slides/_rels/slide24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161.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177.doc"/></Relationships>
</file>

<file path=ppt/slides/_rels/slide243.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62.vml"/><Relationship Id="rId6" Type="http://schemas.openxmlformats.org/officeDocument/2006/relationships/slide" Target="slide47.xml"/><Relationship Id="rId5" Type="http://schemas.openxmlformats.org/officeDocument/2006/relationships/oleObject" Target="../embeddings/Microsoft_Word_97_-_2003_Document179.doc"/><Relationship Id="rId4" Type="http://schemas.openxmlformats.org/officeDocument/2006/relationships/oleObject" Target="../embeddings/Microsoft_Word_97_-_2003_Document178.doc"/></Relationships>
</file>

<file path=ppt/slides/_rels/slide24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63.vml"/><Relationship Id="rId6" Type="http://schemas.openxmlformats.org/officeDocument/2006/relationships/slide" Target="slide47.xml"/><Relationship Id="rId5" Type="http://schemas.openxmlformats.org/officeDocument/2006/relationships/oleObject" Target="../embeddings/Microsoft_Word_97_-_2003_Document180.doc"/><Relationship Id="rId4" Type="http://schemas.openxmlformats.org/officeDocument/2006/relationships/slide" Target="slide101.xml"/></Relationships>
</file>

<file path=ppt/slides/_rels/slide24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164.vml"/><Relationship Id="rId6" Type="http://schemas.openxmlformats.org/officeDocument/2006/relationships/oleObject" Target="../embeddings/Microsoft_Word_97_-_2003_Document182.doc"/><Relationship Id="rId5" Type="http://schemas.openxmlformats.org/officeDocument/2006/relationships/oleObject" Target="../embeddings/Microsoft_Word_97_-_2003_Document181.doc"/><Relationship Id="rId4" Type="http://schemas.openxmlformats.org/officeDocument/2006/relationships/slide" Target="slide101.xml"/></Relationships>
</file>

<file path=ppt/slides/_rels/slide24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65.vml"/><Relationship Id="rId6" Type="http://schemas.openxmlformats.org/officeDocument/2006/relationships/slide" Target="slide47.xml"/><Relationship Id="rId5" Type="http://schemas.openxmlformats.org/officeDocument/2006/relationships/oleObject" Target="../embeddings/Microsoft_Word_97_-_2003_Document183.doc"/><Relationship Id="rId4" Type="http://schemas.openxmlformats.org/officeDocument/2006/relationships/slide" Target="slide101.xml"/></Relationships>
</file>

<file path=ppt/slides/_rels/slide24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166.vml"/><Relationship Id="rId6" Type="http://schemas.openxmlformats.org/officeDocument/2006/relationships/oleObject" Target="../embeddings/Microsoft_Word_97_-_2003_Document185.doc"/><Relationship Id="rId5" Type="http://schemas.openxmlformats.org/officeDocument/2006/relationships/oleObject" Target="../embeddings/Microsoft_Word_97_-_2003_Document184.doc"/><Relationship Id="rId4" Type="http://schemas.openxmlformats.org/officeDocument/2006/relationships/slide" Target="slide101.xml"/></Relationships>
</file>

<file path=ppt/slides/_rels/slide24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Microsoft_Word_97_-_2003_Document10.doc"/></Relationships>
</file>

<file path=ppt/slides/_rels/slide25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Microsoft_Word_97_-_2003_Document11.doc"/></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Microsoft_Word_97_-_2003_Document12.doc"/></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3.doc"/></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6.xml"/><Relationship Id="rId7" Type="http://schemas.openxmlformats.org/officeDocument/2006/relationships/slide" Target="slide93.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92.xml"/><Relationship Id="rId11" Type="http://schemas.openxmlformats.org/officeDocument/2006/relationships/image" Target="../media/image2.jpeg"/><Relationship Id="rId5" Type="http://schemas.openxmlformats.org/officeDocument/2006/relationships/slide" Target="slide40.xml"/><Relationship Id="rId10" Type="http://schemas.openxmlformats.org/officeDocument/2006/relationships/slide" Target="slide131.xml"/><Relationship Id="rId4" Type="http://schemas.openxmlformats.org/officeDocument/2006/relationships/slide" Target="slide29.xml"/><Relationship Id="rId9" Type="http://schemas.openxmlformats.org/officeDocument/2006/relationships/slide" Target="slide130.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14.doc"/></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9.png"/><Relationship Id="rId5" Type="http://schemas.openxmlformats.org/officeDocument/2006/relationships/oleObject" Target="../embeddings/Microsoft_Word_97_-_2003_Document15.doc"/><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png"/><Relationship Id="rId5" Type="http://schemas.openxmlformats.org/officeDocument/2006/relationships/oleObject" Target="../embeddings/Microsoft_Word_97_-_2003_Document16.doc"/><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9.png"/><Relationship Id="rId5" Type="http://schemas.openxmlformats.org/officeDocument/2006/relationships/oleObject" Target="../embeddings/Microsoft_Word_97_-_2003_Document17.doc"/><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png"/><Relationship Id="rId5" Type="http://schemas.openxmlformats.org/officeDocument/2006/relationships/oleObject" Target="../embeddings/Microsoft_Word_97_-_2003_Document18.doc"/><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9.png"/><Relationship Id="rId5" Type="http://schemas.openxmlformats.org/officeDocument/2006/relationships/oleObject" Target="../embeddings/Microsoft_Word_97_-_2003_Document19.doc"/><Relationship Id="rId4" Type="http://schemas.openxmlformats.org/officeDocument/2006/relationships/slide" Target="slide29.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9.png"/><Relationship Id="rId5" Type="http://schemas.openxmlformats.org/officeDocument/2006/relationships/oleObject" Target="../embeddings/Microsoft_Word_97_-_2003_Document20.doc"/><Relationship Id="rId4" Type="http://schemas.openxmlformats.org/officeDocument/2006/relationships/slide" Target="slide29.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9.png"/><Relationship Id="rId5" Type="http://schemas.openxmlformats.org/officeDocument/2006/relationships/oleObject" Target="../embeddings/Microsoft_Word_97_-_2003_Document21.doc"/><Relationship Id="rId4" Type="http://schemas.openxmlformats.org/officeDocument/2006/relationships/slide" Target="slide29.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9.png"/><Relationship Id="rId5" Type="http://schemas.openxmlformats.org/officeDocument/2006/relationships/oleObject" Target="../embeddings/Microsoft_Word_97_-_2003_Document22.doc"/><Relationship Id="rId4" Type="http://schemas.openxmlformats.org/officeDocument/2006/relationships/slide" Target="slide29.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Microsoft_Word_97_-_2003_Document24.doc"/><Relationship Id="rId5" Type="http://schemas.openxmlformats.org/officeDocument/2006/relationships/oleObject" Target="../embeddings/Microsoft_Word_97_-_2003_Document23.doc"/><Relationship Id="rId4" Type="http://schemas.openxmlformats.org/officeDocument/2006/relationships/slide" Target="slide29.xml"/></Relationships>
</file>

<file path=ppt/slides/_rels/slide4.xml.rels><?xml version="1.0" encoding="UTF-8" standalone="yes"?>
<Relationships xmlns="http://schemas.openxmlformats.org/package/2006/relationships"><Relationship Id="rId8" Type="http://schemas.openxmlformats.org/officeDocument/2006/relationships/slide" Target="slide193.xml"/><Relationship Id="rId13" Type="http://schemas.openxmlformats.org/officeDocument/2006/relationships/slide" Target="slide238.xml"/><Relationship Id="rId3" Type="http://schemas.openxmlformats.org/officeDocument/2006/relationships/slide" Target="slide168.xml"/><Relationship Id="rId7" Type="http://schemas.openxmlformats.org/officeDocument/2006/relationships/slide" Target="slide204.xml"/><Relationship Id="rId12" Type="http://schemas.openxmlformats.org/officeDocument/2006/relationships/slide" Target="slide229.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192.xml"/><Relationship Id="rId11" Type="http://schemas.openxmlformats.org/officeDocument/2006/relationships/slide" Target="slide234.xml"/><Relationship Id="rId5" Type="http://schemas.openxmlformats.org/officeDocument/2006/relationships/slide" Target="slide162.xml"/><Relationship Id="rId10" Type="http://schemas.openxmlformats.org/officeDocument/2006/relationships/slide" Target="slide228.xml"/><Relationship Id="rId4" Type="http://schemas.openxmlformats.org/officeDocument/2006/relationships/slide" Target="slide156.xml"/><Relationship Id="rId9" Type="http://schemas.openxmlformats.org/officeDocument/2006/relationships/slide" Target="slide199.xml"/><Relationship Id="rId1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9.png"/><Relationship Id="rId5" Type="http://schemas.openxmlformats.org/officeDocument/2006/relationships/oleObject" Target="../embeddings/Microsoft_Word_97_-_2003_Document25.doc"/><Relationship Id="rId4" Type="http://schemas.openxmlformats.org/officeDocument/2006/relationships/slide" Target="slide29.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9.png"/><Relationship Id="rId5" Type="http://schemas.openxmlformats.org/officeDocument/2006/relationships/oleObject" Target="../embeddings/Microsoft_Word_97_-_2003_Document26.doc"/><Relationship Id="rId4" Type="http://schemas.openxmlformats.org/officeDocument/2006/relationships/slide" Target="slide29.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9.png"/><Relationship Id="rId5" Type="http://schemas.openxmlformats.org/officeDocument/2006/relationships/oleObject" Target="../embeddings/Microsoft_Word_97_-_2003_Document27.doc"/><Relationship Id="rId4" Type="http://schemas.openxmlformats.org/officeDocument/2006/relationships/slide" Target="slide29.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9.png"/><Relationship Id="rId5" Type="http://schemas.openxmlformats.org/officeDocument/2006/relationships/oleObject" Target="../embeddings/Microsoft_Word_97_-_2003_Document28.doc"/><Relationship Id="rId4" Type="http://schemas.openxmlformats.org/officeDocument/2006/relationships/slide" Target="slide29.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9.png"/><Relationship Id="rId5" Type="http://schemas.openxmlformats.org/officeDocument/2006/relationships/oleObject" Target="../embeddings/Microsoft_Word_97_-_2003_Document29.doc"/><Relationship Id="rId4" Type="http://schemas.openxmlformats.org/officeDocument/2006/relationships/slide" Target="slide29.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9.png"/><Relationship Id="rId5" Type="http://schemas.openxmlformats.org/officeDocument/2006/relationships/oleObject" Target="../embeddings/Microsoft_Word_97_-_2003_Document30.doc"/><Relationship Id="rId4" Type="http://schemas.openxmlformats.org/officeDocument/2006/relationships/slide" Target="slide29.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9.png"/><Relationship Id="rId5" Type="http://schemas.openxmlformats.org/officeDocument/2006/relationships/oleObject" Target="../embeddings/Microsoft_Word_97_-_2003_Document31.doc"/><Relationship Id="rId4" Type="http://schemas.openxmlformats.org/officeDocument/2006/relationships/slide" Target="slide29.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9.png"/><Relationship Id="rId5" Type="http://schemas.openxmlformats.org/officeDocument/2006/relationships/oleObject" Target="../embeddings/Microsoft_Word_97_-_2003_Document32.doc"/><Relationship Id="rId4" Type="http://schemas.openxmlformats.org/officeDocument/2006/relationships/slide" Target="slide29.xml"/></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9.png"/><Relationship Id="rId5" Type="http://schemas.openxmlformats.org/officeDocument/2006/relationships/oleObject" Target="../embeddings/Microsoft_Word_97_-_2003_Document33.doc"/><Relationship Id="rId4" Type="http://schemas.openxmlformats.org/officeDocument/2006/relationships/slide" Target="slide29.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9.png"/><Relationship Id="rId5" Type="http://schemas.openxmlformats.org/officeDocument/2006/relationships/oleObject" Target="../embeddings/Microsoft_Word_97_-_2003_Document34.doc"/><Relationship Id="rId4" Type="http://schemas.openxmlformats.org/officeDocument/2006/relationships/slide" Target="slide2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file:///\\Bianjibu12\&#39640;&#32534;&#25991;&#31185;\&#35821;&#25991;\&#21016;&#20029;&#26757;\&#21016;&#20029;&#26757;&#35821;&#25991;&#35838;&#20214;&#21247;&#21024;\&#21548;&#35838;\T29.TIF"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35.doc"/></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36.doc"/></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1.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oleObject" Target="../embeddings/Microsoft_Word_97_-_2003_Document37.doc"/></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slide" Target="slide47.xml"/><Relationship Id="rId5" Type="http://schemas.openxmlformats.org/officeDocument/2006/relationships/oleObject" Target="../embeddings/Microsoft_Word_97_-_2003_Document38.doc"/><Relationship Id="rId4" Type="http://schemas.openxmlformats.org/officeDocument/2006/relationships/slide" Target="slide101.xml"/></Relationships>
</file>

<file path=ppt/slides/_rels/slide5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Microsoft_Word_97_-_2003_Document40.doc"/><Relationship Id="rId5" Type="http://schemas.openxmlformats.org/officeDocument/2006/relationships/oleObject" Target="../embeddings/Microsoft_Word_97_-_2003_Document39.doc"/><Relationship Id="rId4" Type="http://schemas.openxmlformats.org/officeDocument/2006/relationships/slide" Target="slide101.xml"/></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slide" Target="slide47.xml"/><Relationship Id="rId5" Type="http://schemas.openxmlformats.org/officeDocument/2006/relationships/oleObject" Target="../embeddings/Microsoft_Word_97_-_2003_Document41.doc"/><Relationship Id="rId4" Type="http://schemas.openxmlformats.org/officeDocument/2006/relationships/slide" Target="slide101.xml"/></Relationships>
</file>

<file path=ppt/slides/_rels/slide5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Microsoft_Word_97_-_2003_Document43.doc"/><Relationship Id="rId5" Type="http://schemas.openxmlformats.org/officeDocument/2006/relationships/oleObject" Target="../embeddings/Microsoft_Word_97_-_2003_Document42.doc"/><Relationship Id="rId4" Type="http://schemas.openxmlformats.org/officeDocument/2006/relationships/slide" Target="slide101.xml"/></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slide" Target="slide47.xml"/><Relationship Id="rId5" Type="http://schemas.openxmlformats.org/officeDocument/2006/relationships/oleObject" Target="../embeddings/Microsoft_Word_97_-_2003_Document44.doc"/><Relationship Id="rId4" Type="http://schemas.openxmlformats.org/officeDocument/2006/relationships/slide" Target="slide101.xml"/></Relationships>
</file>

<file path=ppt/slides/_rels/slide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Microsoft_Word_97_-_2003_Document46.doc"/><Relationship Id="rId5" Type="http://schemas.openxmlformats.org/officeDocument/2006/relationships/oleObject" Target="../embeddings/Microsoft_Word_97_-_2003_Document45.doc"/><Relationship Id="rId4" Type="http://schemas.openxmlformats.org/officeDocument/2006/relationships/slide" Target="slide101.xml"/></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slide" Target="slide47.xml"/><Relationship Id="rId5" Type="http://schemas.openxmlformats.org/officeDocument/2006/relationships/oleObject" Target="../embeddings/Microsoft_Word_97_-_2003_Document47.doc"/><Relationship Id="rId4" Type="http://schemas.openxmlformats.org/officeDocument/2006/relationships/slide" Target="slide101.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Microsoft_Word_97_-_2003_Document1.doc"/></Relationships>
</file>

<file path=ppt/slides/_rels/slide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Microsoft_Word_97_-_2003_Document49.doc"/><Relationship Id="rId5" Type="http://schemas.openxmlformats.org/officeDocument/2006/relationships/oleObject" Target="../embeddings/Microsoft_Word_97_-_2003_Document48.doc"/><Relationship Id="rId4" Type="http://schemas.openxmlformats.org/officeDocument/2006/relationships/slide" Target="slide101.xml"/></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slide" Target="slide47.xml"/><Relationship Id="rId5" Type="http://schemas.openxmlformats.org/officeDocument/2006/relationships/oleObject" Target="../embeddings/Microsoft_Word_97_-_2003_Document50.doc"/><Relationship Id="rId4" Type="http://schemas.openxmlformats.org/officeDocument/2006/relationships/slide" Target="slide101.xml"/></Relationships>
</file>

<file path=ppt/slides/_rels/slide6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slide" Target="slide47.xml"/><Relationship Id="rId5" Type="http://schemas.openxmlformats.org/officeDocument/2006/relationships/oleObject" Target="../embeddings/Microsoft_Word_97_-_2003_Document51.doc"/><Relationship Id="rId4" Type="http://schemas.openxmlformats.org/officeDocument/2006/relationships/slide" Target="slide101.xml"/></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slide" Target="slide47.xml"/><Relationship Id="rId5" Type="http://schemas.openxmlformats.org/officeDocument/2006/relationships/oleObject" Target="../embeddings/Microsoft_Word_97_-_2003_Document52.doc"/><Relationship Id="rId4" Type="http://schemas.openxmlformats.org/officeDocument/2006/relationships/slide" Target="slide101.xml"/></Relationships>
</file>

<file path=ppt/slides/_rels/slide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Microsoft_Word_97_-_2003_Document54.doc"/><Relationship Id="rId5" Type="http://schemas.openxmlformats.org/officeDocument/2006/relationships/oleObject" Target="../embeddings/Microsoft_Word_97_-_2003_Document53.doc"/><Relationship Id="rId4" Type="http://schemas.openxmlformats.org/officeDocument/2006/relationships/slide" Target="slide101.xml"/></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slide" Target="slide47.xml"/><Relationship Id="rId5" Type="http://schemas.openxmlformats.org/officeDocument/2006/relationships/oleObject" Target="../embeddings/Microsoft_Word_97_-_2003_Document55.doc"/><Relationship Id="rId4" Type="http://schemas.openxmlformats.org/officeDocument/2006/relationships/slide" Target="slide101.xml"/></Relationships>
</file>

<file path=ppt/slides/_rels/slide6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Microsoft_Word_97_-_2003_Document57.doc"/><Relationship Id="rId5" Type="http://schemas.openxmlformats.org/officeDocument/2006/relationships/oleObject" Target="../embeddings/Microsoft_Word_97_-_2003_Document56.doc"/><Relationship Id="rId4" Type="http://schemas.openxmlformats.org/officeDocument/2006/relationships/slide" Target="slide101.xml"/></Relationships>
</file>

<file path=ppt/slides/_rels/slide6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slide" Target="slide47.xml"/><Relationship Id="rId5" Type="http://schemas.openxmlformats.org/officeDocument/2006/relationships/oleObject" Target="../embeddings/Microsoft_Word_97_-_2003_Document58.doc"/><Relationship Id="rId4" Type="http://schemas.openxmlformats.org/officeDocument/2006/relationships/slide" Target="slide101.xml"/></Relationships>
</file>

<file path=ppt/slides/_rels/slide6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slide" Target="slide47.xml"/><Relationship Id="rId5" Type="http://schemas.openxmlformats.org/officeDocument/2006/relationships/oleObject" Target="../embeddings/Microsoft_Word_97_-_2003_Document59.doc"/><Relationship Id="rId4" Type="http://schemas.openxmlformats.org/officeDocument/2006/relationships/slide" Target="slide101.xml"/></Relationships>
</file>

<file path=ppt/slides/_rels/slide6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slide" Target="slide47.xml"/><Relationship Id="rId5" Type="http://schemas.openxmlformats.org/officeDocument/2006/relationships/oleObject" Target="../embeddings/Microsoft_Word_97_-_2003_Document60.doc"/><Relationship Id="rId4" Type="http://schemas.openxmlformats.org/officeDocument/2006/relationships/slide" Target="slide101.xml"/></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slide" Target="slide47.xml"/><Relationship Id="rId5" Type="http://schemas.openxmlformats.org/officeDocument/2006/relationships/oleObject" Target="../embeddings/Microsoft_Word_97_-_2003_Document61.doc"/><Relationship Id="rId4" Type="http://schemas.openxmlformats.org/officeDocument/2006/relationships/slide" Target="slide101.xml"/></Relationships>
</file>

<file path=ppt/slides/_rels/slide7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slide" Target="slide47.xml"/><Relationship Id="rId5" Type="http://schemas.openxmlformats.org/officeDocument/2006/relationships/oleObject" Target="../embeddings/Microsoft_Word_97_-_2003_Document62.doc"/><Relationship Id="rId4" Type="http://schemas.openxmlformats.org/officeDocument/2006/relationships/slide" Target="slide101.xml"/></Relationships>
</file>

<file path=ppt/slides/_rels/slide7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slide" Target="slide47.xml"/><Relationship Id="rId5" Type="http://schemas.openxmlformats.org/officeDocument/2006/relationships/oleObject" Target="../embeddings/Microsoft_Word_97_-_2003_Document63.doc"/><Relationship Id="rId4" Type="http://schemas.openxmlformats.org/officeDocument/2006/relationships/slide" Target="slide101.xml"/></Relationships>
</file>

<file path=ppt/slides/_rels/slide7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Microsoft_Word_97_-_2003_Document65.doc"/><Relationship Id="rId5" Type="http://schemas.openxmlformats.org/officeDocument/2006/relationships/oleObject" Target="../embeddings/Microsoft_Word_97_-_2003_Document64.doc"/><Relationship Id="rId4" Type="http://schemas.openxmlformats.org/officeDocument/2006/relationships/slide" Target="slide101.xml"/></Relationships>
</file>

<file path=ppt/slides/_rels/slide7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slide" Target="slide47.xml"/><Relationship Id="rId5" Type="http://schemas.openxmlformats.org/officeDocument/2006/relationships/oleObject" Target="../embeddings/Microsoft_Word_97_-_2003_Document66.doc"/><Relationship Id="rId4" Type="http://schemas.openxmlformats.org/officeDocument/2006/relationships/slide" Target="slide101.xml"/></Relationships>
</file>

<file path=ppt/slides/_rels/slide7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3.xml"/><Relationship Id="rId7" Type="http://schemas.openxmlformats.org/officeDocument/2006/relationships/slide" Target="slide47.xml"/><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Microsoft_Word_97_-_2003_Document68.doc"/><Relationship Id="rId5" Type="http://schemas.openxmlformats.org/officeDocument/2006/relationships/oleObject" Target="../embeddings/Microsoft_Word_97_-_2003_Document67.doc"/><Relationship Id="rId4" Type="http://schemas.openxmlformats.org/officeDocument/2006/relationships/slide" Target="slide101.xml"/></Relationships>
</file>

<file path=ppt/slides/_rels/slide7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Microsoft_Word_97_-_2003_Document2.doc"/></Relationships>
</file>

<file path=ppt/slides/_rels/slide8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Microsoft_Word_97_-_2003_Document3.doc"/></Relationships>
</file>

<file path=ppt/slides/_rels/slide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1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47.xml"/><Relationship Id="rId4" Type="http://schemas.openxmlformats.org/officeDocument/2006/relationships/slide" Target="slide93.xml"/></Relationships>
</file>

<file path=ppt/slides/_rels/slide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69.doc"/></Relationships>
</file>

<file path=ppt/slides/_rels/slide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slide" Target="slide29.xml"/><Relationship Id="rId5" Type="http://schemas.openxmlformats.org/officeDocument/2006/relationships/image" Target="../media/image19.png"/><Relationship Id="rId4" Type="http://schemas.openxmlformats.org/officeDocument/2006/relationships/oleObject" Target="../embeddings/Microsoft_Word_97_-_2003_Document70.doc"/></Relationships>
</file>

<file path=ppt/slides/_rels/slide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19.png"/><Relationship Id="rId5" Type="http://schemas.openxmlformats.org/officeDocument/2006/relationships/oleObject" Target="../embeddings/Microsoft_Word_97_-_2003_Document71.doc"/><Relationship Id="rId4" Type="http://schemas.openxmlformats.org/officeDocument/2006/relationships/slide" Target="slide29.xml"/></Relationships>
</file>

<file path=ppt/slides/_rels/slide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9.png"/><Relationship Id="rId5" Type="http://schemas.openxmlformats.org/officeDocument/2006/relationships/oleObject" Target="../embeddings/Microsoft_Word_97_-_2003_Document72.doc"/><Relationship Id="rId4" Type="http://schemas.openxmlformats.org/officeDocument/2006/relationships/slide" Target="slide29.xml"/></Relationships>
</file>

<file path=ppt/slides/_rels/slide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9.png"/><Relationship Id="rId5" Type="http://schemas.openxmlformats.org/officeDocument/2006/relationships/oleObject" Target="../embeddings/Microsoft_Word_97_-_2003_Document73.doc"/><Relationship Id="rId4" Type="http://schemas.openxmlformats.org/officeDocument/2006/relationships/slide" Target="slide29.xml"/></Relationships>
</file>

<file path=ppt/slides/_rels/slide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9.png"/><Relationship Id="rId5" Type="http://schemas.openxmlformats.org/officeDocument/2006/relationships/oleObject" Target="../embeddings/Microsoft_Word_97_-_2003_Document74.doc"/><Relationship Id="rId4" Type="http://schemas.openxmlformats.org/officeDocument/2006/relationships/slide" Target="slide29.xml"/></Relationships>
</file>

<file path=ppt/slides/_rels/slide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9.png"/><Relationship Id="rId5" Type="http://schemas.openxmlformats.org/officeDocument/2006/relationships/oleObject" Target="../embeddings/Microsoft_Word_97_-_2003_Document75.doc"/><Relationship Id="rId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38" name="Picture 2" descr="封面课件-01"/>
          <p:cNvPicPr>
            <a:picLocks noChangeAspect="1" noChangeArrowheads="1"/>
          </p:cNvPicPr>
          <p:nvPr/>
        </p:nvPicPr>
        <p:blipFill>
          <a:blip r:embed="rId2" cstate="print"/>
          <a:srcRect/>
          <a:stretch>
            <a:fillRect/>
          </a:stretch>
        </p:blipFill>
        <p:spPr bwMode="auto">
          <a:xfrm>
            <a:off x="-17463" y="-36513"/>
            <a:ext cx="9180513" cy="6931026"/>
          </a:xfrm>
          <a:prstGeom prst="rect">
            <a:avLst/>
          </a:prstGeom>
          <a:noFill/>
        </p:spPr>
      </p:pic>
      <p:sp>
        <p:nvSpPr>
          <p:cNvPr id="551939" name="Text Box 4"/>
          <p:cNvSpPr txBox="1">
            <a:spLocks noChangeArrowheads="1"/>
          </p:cNvSpPr>
          <p:nvPr/>
        </p:nvSpPr>
        <p:spPr bwMode="auto">
          <a:xfrm rot="-1014071">
            <a:off x="1979613" y="1844675"/>
            <a:ext cx="1295400" cy="420688"/>
          </a:xfrm>
          <a:prstGeom prst="rect">
            <a:avLst/>
          </a:prstGeom>
          <a:noFill/>
          <a:ln w="9525">
            <a:noFill/>
            <a:miter lim="800000"/>
          </a:ln>
          <a:effectLst/>
        </p:spPr>
        <p:txBody>
          <a:bodyPr lIns="54000" rIns="54000">
            <a:spAutoFit/>
          </a:bodyPr>
          <a:lstStyle/>
          <a:p>
            <a:pPr>
              <a:lnSpc>
                <a:spcPct val="40000"/>
              </a:lnSpc>
            </a:pPr>
            <a:r>
              <a:rPr lang="zh-CN" altLang="en-US" sz="5400" b="1" baseline="-25000">
                <a:latin typeface="方正准圆简体" pitchFamily="65" charset="-122"/>
                <a:ea typeface="方正准圆简体" pitchFamily="65" charset="-122"/>
              </a:rPr>
              <a:t>语 文</a:t>
            </a:r>
            <a:endParaRPr lang="zh-CN" altLang="en-US"/>
          </a:p>
        </p:txBody>
      </p:sp>
      <p:sp>
        <p:nvSpPr>
          <p:cNvPr id="551940" name="Text Box 4"/>
          <p:cNvSpPr txBox="1">
            <a:spLocks noChangeArrowheads="1"/>
          </p:cNvSpPr>
          <p:nvPr/>
        </p:nvSpPr>
        <p:spPr bwMode="auto">
          <a:xfrm rot="-1014071">
            <a:off x="2052638" y="1989138"/>
            <a:ext cx="2459037" cy="641350"/>
          </a:xfrm>
          <a:prstGeom prst="rect">
            <a:avLst/>
          </a:prstGeom>
          <a:noFill/>
          <a:ln w="9525">
            <a:noFill/>
            <a:miter lim="800000"/>
          </a:ln>
          <a:effectLst/>
        </p:spPr>
        <p:txBody>
          <a:bodyPr lIns="54000" rIns="54000">
            <a:spAutoFit/>
          </a:bodyPr>
          <a:lstStyle/>
          <a:p>
            <a:pPr algn="dist"/>
            <a:r>
              <a:rPr lang="zh-CN" altLang="en-US" sz="3600" b="1" baseline="-25000">
                <a:latin typeface="方正准圆简体" pitchFamily="65" charset="-122"/>
                <a:ea typeface="方正准圆简体" pitchFamily="65" charset="-122"/>
              </a:rPr>
              <a:t>全国卷地区专用</a:t>
            </a:r>
            <a:endParaRPr lang="zh-CN" altLang="en-US" sz="2400"/>
          </a:p>
        </p:txBody>
      </p:sp>
      <p:pic>
        <p:nvPicPr>
          <p:cNvPr id="9217" name="Picture 1" descr="\\Bianjibu11\16二轮课件\模板\16二轮专题PPT首页\语文_01.jpg"/>
          <p:cNvPicPr>
            <a:picLocks noChangeAspect="1" noChangeArrowheads="1"/>
          </p:cNvPicPr>
          <p:nvPr/>
        </p:nvPicPr>
        <p:blipFill>
          <a:blip r:embed="rId3" cstate="print"/>
          <a:srcRect/>
          <a:stretch>
            <a:fillRect/>
          </a:stretch>
        </p:blipFill>
        <p:spPr bwMode="auto">
          <a:xfrm>
            <a:off x="-17463" y="-36513"/>
            <a:ext cx="9180513" cy="6931026"/>
          </a:xfrm>
          <a:prstGeom prst="rect">
            <a:avLst/>
          </a:prstGeom>
          <a:noFill/>
        </p:spPr>
      </p:pic>
      <p:pic>
        <p:nvPicPr>
          <p:cNvPr id="550916" name="Picture 4" descr="\\Bianjibu11\17二轮课件\二轮PPT首页\课件首页图-01.jpg"/>
          <p:cNvPicPr>
            <a:picLocks noChangeAspect="1" noChangeArrowheads="1"/>
          </p:cNvPicPr>
          <p:nvPr/>
        </p:nvPicPr>
        <p:blipFill>
          <a:blip r:embed="rId4" cstate="print"/>
          <a:srcRect/>
          <a:stretch>
            <a:fillRect/>
          </a:stretch>
        </p:blipFill>
        <p:spPr bwMode="auto">
          <a:xfrm>
            <a:off x="-17463" y="-36513"/>
            <a:ext cx="9180513" cy="6931026"/>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4572032"/>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3404">
                <a:tc>
                  <a:txBody>
                    <a:bodyPr/>
                    <a:lstStyle/>
                    <a:p>
                      <a:pPr algn="ctr">
                        <a:spcAft>
                          <a:spcPts val="0"/>
                        </a:spcAft>
                      </a:pPr>
                      <a:r>
                        <a:rPr lang="en-US" sz="2000" b="1" kern="100" dirty="0">
                          <a:latin typeface="Times New Roman" panose="02020603050405020304"/>
                          <a:cs typeface="Courier New" panose="02070309020205020404"/>
                        </a:rPr>
                        <a:t>2016</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Ⅲ</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altLang="en-US" sz="2000" b="1" kern="100" dirty="0" smtClean="0">
                          <a:latin typeface="Times New Roman" panose="02020603050405020304"/>
                          <a:cs typeface="Times New Roman" panose="02020603050405020304"/>
                        </a:rPr>
                        <a:t>阅读下面的材料，根据要求写一篇不少于</a:t>
                      </a:r>
                      <a:r>
                        <a:rPr lang="en-US" sz="2000" b="1" kern="100" dirty="0" smtClean="0">
                          <a:latin typeface="Times New Roman" panose="02020603050405020304"/>
                          <a:cs typeface="Courier New" panose="02070309020205020404"/>
                        </a:rPr>
                        <a:t>800</a:t>
                      </a:r>
                      <a:r>
                        <a:rPr lang="zh-CN" altLang="en-US" sz="2000" b="1" kern="100" dirty="0" smtClean="0">
                          <a:latin typeface="Times New Roman" panose="02020603050405020304"/>
                          <a:cs typeface="Times New Roman" panose="02020603050405020304"/>
                        </a:rPr>
                        <a:t>字的文章。</a:t>
                      </a:r>
                      <a:r>
                        <a:rPr lang="en-US" sz="2000" b="1" kern="100" dirty="0" smtClean="0">
                          <a:latin typeface="Times New Roman" panose="02020603050405020304"/>
                          <a:ea typeface="仿宋_GB2312" panose="02010609030101010101" charset="-122"/>
                          <a:cs typeface="Courier New" panose="02070309020205020404"/>
                        </a:rPr>
                        <a:t>(60</a:t>
                      </a:r>
                      <a:r>
                        <a:rPr lang="zh-CN" altLang="en-US" sz="2000" b="1" kern="100" dirty="0" smtClean="0">
                          <a:latin typeface="Times New Roman" panose="02020603050405020304"/>
                          <a:ea typeface="仿宋_GB2312" panose="02010609030101010101" charset="-122"/>
                          <a:cs typeface="Times New Roman" panose="02020603050405020304"/>
                        </a:rPr>
                        <a:t>分</a:t>
                      </a:r>
                      <a:r>
                        <a:rPr lang="en-US" sz="2000" b="1" kern="100" dirty="0" smtClean="0">
                          <a:latin typeface="Times New Roman" panose="02020603050405020304"/>
                          <a:ea typeface="仿宋_GB2312" panose="02010609030101010101" charset="-122"/>
                          <a:cs typeface="Courier New" panose="02070309020205020404"/>
                        </a:rPr>
                        <a:t>)</a:t>
                      </a:r>
                      <a:endParaRPr lang="zh-CN" altLang="en-US" sz="2000" b="1" kern="100" dirty="0" smtClean="0">
                        <a:latin typeface="宋体" panose="02010600030101010101" pitchFamily="2" charset="-122"/>
                        <a:cs typeface="Courier New" panose="02070309020205020404"/>
                      </a:endParaRPr>
                    </a:p>
                    <a:p>
                      <a:pPr indent="266700" algn="l">
                        <a:lnSpc>
                          <a:spcPct val="118000"/>
                        </a:lnSpc>
                        <a:spcAft>
                          <a:spcPts val="0"/>
                        </a:spcAft>
                      </a:pPr>
                      <a:r>
                        <a:rPr lang="zh-CN" altLang="en-US" sz="2000" b="1" kern="100" dirty="0" smtClean="0">
                          <a:latin typeface="Times New Roman" panose="02020603050405020304"/>
                          <a:ea typeface="楷体_GB2312" panose="02010609030101010101" pitchFamily="49" charset="-122"/>
                          <a:cs typeface="Times New Roman" panose="02020603050405020304"/>
                        </a:rPr>
                        <a:t>    历经几年试验，小羽在传统工艺的基础上推陈出新，研发出一种新式花茶并获得专利。可是批量生产不久，大量假冒伪劣产品就充斥市场。小羽意识到，与其眼看着刚兴起的产业这么快就走向衰败，不如带领大家一起先把市场做规范。于是，她将工艺流程公之于众，还牵头拟定了地方标准，由当地政府有关部门发布推行。</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285860"/>
          <a:ext cx="7572428" cy="4743450"/>
        </p:xfrm>
        <a:graphic>
          <a:graphicData uri="http://schemas.openxmlformats.org/presentationml/2006/ole">
            <p:oleObj spid="_x0000_s115713" name="Document" r:id="rId5" imgW="7740130" imgH="504515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1000125" y="1285860"/>
          <a:ext cx="7540625" cy="5021262"/>
        </p:xfrm>
        <a:graphic>
          <a:graphicData uri="http://schemas.openxmlformats.org/presentationml/2006/ole">
            <p:oleObj spid="_x0000_s116737" name="Document" r:id="rId4" imgW="8310773" imgH="555608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327169"/>
          <a:ext cx="7315200" cy="4745037"/>
        </p:xfrm>
        <a:graphic>
          <a:graphicData uri="http://schemas.openxmlformats.org/presentationml/2006/ole">
            <p:oleObj spid="_x0000_s117761" name="Microsoft Office Word 97 - 2003 文档" r:id="rId5" imgW="8044665" imgH="527087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309706"/>
          <a:ext cx="7281862" cy="4762500"/>
        </p:xfrm>
        <a:graphic>
          <a:graphicData uri="http://schemas.openxmlformats.org/presentationml/2006/ole">
            <p:oleObj spid="_x0000_s118785" name="Document" r:id="rId5" imgW="8025631" imgH="527880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453312" cy="5019675"/>
        </p:xfrm>
        <a:graphic>
          <a:graphicData uri="http://schemas.openxmlformats.org/presentationml/2006/ole">
            <p:oleObj spid="_x0000_s119809" name="Document" r:id="rId5" imgW="8215965" imgH="556510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346219"/>
          <a:ext cx="7453312" cy="4797425"/>
        </p:xfrm>
        <a:graphic>
          <a:graphicData uri="http://schemas.openxmlformats.org/presentationml/2006/ole">
            <p:oleObj spid="_x0000_s120833" name="Document" r:id="rId5" imgW="8215965" imgH="530404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344631"/>
          <a:ext cx="7400925" cy="4727575"/>
        </p:xfrm>
        <a:graphic>
          <a:graphicData uri="http://schemas.openxmlformats.org/presentationml/2006/ole">
            <p:oleObj spid="_x0000_s121857" name="Document" r:id="rId5" imgW="7564161" imgH="484792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263670"/>
          <a:ext cx="7229475" cy="4951412"/>
        </p:xfrm>
        <a:graphic>
          <a:graphicData uri="http://schemas.openxmlformats.org/presentationml/2006/ole">
            <p:oleObj spid="_x0000_s122881" name="Microsoft Office Word 97 - 2003 文档" r:id="rId5" imgW="7507061" imgH="518361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000108"/>
          <a:ext cx="7281862" cy="534987"/>
        </p:xfrm>
        <a:graphic>
          <a:graphicData uri="http://schemas.openxmlformats.org/presentationml/2006/ole">
            <p:oleObj spid="_x0000_s123905" name="Document" r:id="rId5" imgW="8025631" imgH="591342" progId="Word.Document.8">
              <p:embed/>
            </p:oleObj>
          </a:graphicData>
        </a:graphic>
      </p:graphicFrame>
      <p:pic>
        <p:nvPicPr>
          <p:cNvPr id="573443" name="Picture 3" descr="T33"/>
          <p:cNvPicPr>
            <a:picLocks noChangeAspect="1" noChangeArrowheads="1"/>
          </p:cNvPicPr>
          <p:nvPr/>
        </p:nvPicPr>
        <p:blipFill>
          <a:blip r:embed="rId6" cstate="print"/>
          <a:srcRect/>
          <a:stretch>
            <a:fillRect/>
          </a:stretch>
        </p:blipFill>
        <p:spPr bwMode="auto">
          <a:xfrm>
            <a:off x="1928794" y="1428736"/>
            <a:ext cx="5715040" cy="4913725"/>
          </a:xfrm>
          <a:prstGeom prst="rect">
            <a:avLst/>
          </a:prstGeom>
          <a:noFill/>
          <a:ln w="9525">
            <a:noFill/>
            <a:miter lim="800000"/>
            <a:headEnd/>
            <a:tailEnd/>
          </a:ln>
        </p:spPr>
      </p:pic>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7"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208088"/>
          <a:ext cx="7504112" cy="5002212"/>
        </p:xfrm>
        <a:graphic>
          <a:graphicData uri="http://schemas.openxmlformats.org/presentationml/2006/ole">
            <p:oleObj spid="_x0000_s124929" name="Document" r:id="rId5" imgW="8272707" imgH="5552121"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2928958"/>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0330">
                <a:tc>
                  <a:txBody>
                    <a:bodyPr/>
                    <a:lstStyle/>
                    <a:p>
                      <a:pPr algn="ctr">
                        <a:spcAft>
                          <a:spcPts val="0"/>
                        </a:spcAft>
                      </a:pPr>
                      <a:r>
                        <a:rPr lang="en-US" sz="2000" b="1" kern="100" dirty="0">
                          <a:latin typeface="Times New Roman" panose="02020603050405020304"/>
                          <a:cs typeface="Courier New" panose="02070309020205020404"/>
                        </a:rPr>
                        <a:t>2016</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Ⅲ</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altLang="en-US" sz="2000" b="1" kern="100" dirty="0" smtClean="0">
                          <a:latin typeface="Times New Roman" panose="02020603050405020304"/>
                          <a:ea typeface="楷体_GB2312" panose="02010609030101010101" pitchFamily="49" charset="-122"/>
                          <a:cs typeface="Times New Roman" panose="02020603050405020304"/>
                        </a:rPr>
                        <a:t>这些努力逐渐见效，新式花茶产业规模越来越大，小羽则集中精力率领团队不断创新，最终成为众望所归的致富带头人。</a:t>
                      </a:r>
                      <a:endParaRPr lang="zh-CN" altLang="en-US" sz="2000" b="1" kern="100" dirty="0" smtClean="0">
                        <a:latin typeface="宋体" panose="02010600030101010101" pitchFamily="2" charset="-122"/>
                        <a:cs typeface="Courier New" panose="02070309020205020404"/>
                      </a:endParaRPr>
                    </a:p>
                    <a:p>
                      <a:pPr>
                        <a:lnSpc>
                          <a:spcPct val="118000"/>
                        </a:lnSpc>
                      </a:pPr>
                      <a:r>
                        <a:rPr lang="zh-CN" altLang="en-US" sz="2000" b="1" dirty="0" smtClean="0">
                          <a:latin typeface="Times New Roman" panose="02020603050405020304"/>
                          <a:ea typeface="+mn-ea"/>
                          <a:cs typeface="Times New Roman" panose="02020603050405020304"/>
                        </a:rPr>
                        <a:t>         要求：综合材料内容及含意，选好角度，确定立意，明确文体，自拟标题；不要套作，不得抄袭</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347803"/>
          <a:ext cx="7264400" cy="4295775"/>
        </p:xfrm>
        <a:graphic>
          <a:graphicData uri="http://schemas.openxmlformats.org/presentationml/2006/ole">
            <p:oleObj spid="_x0000_s125953" name="Document" r:id="rId5" imgW="8006957" imgH="4365471"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041420"/>
          <a:ext cx="7470775" cy="5245100"/>
        </p:xfrm>
        <a:graphic>
          <a:graphicData uri="http://schemas.openxmlformats.org/presentationml/2006/ole">
            <p:oleObj spid="_x0000_s126977" name="Document" r:id="rId5" imgW="7908558" imgH="5577001"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965200"/>
          <a:ext cx="7686675" cy="5588000"/>
        </p:xfrm>
        <a:graphic>
          <a:graphicData uri="http://schemas.openxmlformats.org/presentationml/2006/ole">
            <p:oleObj spid="_x0000_s128001" name="Microsoft Office Word 97 - 2003 文档" r:id="rId4" imgW="8144860" imgH="595307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3600" y="1219200"/>
          <a:ext cx="7721600" cy="5080000"/>
        </p:xfrm>
        <a:graphic>
          <a:graphicData uri="http://schemas.openxmlformats.org/presentationml/2006/ole">
            <p:oleObj spid="_x0000_s129025" name="Microsoft Office Word 97 - 2003 文档" r:id="rId4" imgW="8497157" imgH="5627120"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Effect transition="in" filter="blinds(horizontal)">
                                      <p:cBhvr>
                                        <p:cTn id="17"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6290" name="Object 2"/>
          <p:cNvGraphicFramePr>
            <a:graphicFrameLocks noChangeAspect="1"/>
          </p:cNvGraphicFramePr>
          <p:nvPr/>
        </p:nvGraphicFramePr>
        <p:xfrm>
          <a:off x="931863" y="1362090"/>
          <a:ext cx="7453312" cy="4210050"/>
        </p:xfrm>
        <a:graphic>
          <a:graphicData uri="http://schemas.openxmlformats.org/presentationml/2006/ole">
            <p:oleObj spid="_x0000_s130049" name="Microsoft Office Word 97 - 2003 文档" r:id="rId4" imgW="8173948" imgH="4669796"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270000"/>
          <a:ext cx="7585075" cy="5029200"/>
        </p:xfrm>
        <a:graphic>
          <a:graphicData uri="http://schemas.openxmlformats.org/presentationml/2006/ole">
            <p:oleObj spid="_x0000_s131073" name="Microsoft Office Word 97 - 2003 文档" r:id="rId5" imgW="8363923" imgH="5574477"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557059" name="Object 3"/>
          <p:cNvGraphicFramePr>
            <a:graphicFrameLocks noChangeAspect="1"/>
          </p:cNvGraphicFramePr>
          <p:nvPr/>
        </p:nvGraphicFramePr>
        <p:xfrm>
          <a:off x="1000125" y="1430348"/>
          <a:ext cx="7385050" cy="3570288"/>
        </p:xfrm>
        <a:graphic>
          <a:graphicData uri="http://schemas.openxmlformats.org/presentationml/2006/ole">
            <p:oleObj spid="_x0000_s132097" name="Microsoft Office Word 97 - 2003 文档" r:id="rId5" imgW="8116848" imgH="3974970"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62013" y="1196995"/>
          <a:ext cx="7694612" cy="5089525"/>
        </p:xfrm>
        <a:graphic>
          <a:graphicData uri="http://schemas.openxmlformats.org/presentationml/2006/ole">
            <p:oleObj spid="_x0000_s133121" name="Document" r:id="rId5" imgW="8478124" imgH="563829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293813"/>
          <a:ext cx="7591425" cy="1052512"/>
        </p:xfrm>
        <a:graphic>
          <a:graphicData uri="http://schemas.openxmlformats.org/presentationml/2006/ole">
            <p:oleObj spid="_x0000_s134146" name="Microsoft Office Word 97 - 2003 文档" r:id="rId5" imgW="8344890" imgH="1165376" progId="Word.Document.8">
              <p:embed/>
            </p:oleObj>
          </a:graphicData>
        </a:graphic>
      </p:graphicFrame>
      <p:graphicFrame>
        <p:nvGraphicFramePr>
          <p:cNvPr id="401411" name="Object 3"/>
          <p:cNvGraphicFramePr>
            <a:graphicFrameLocks noChangeAspect="1"/>
          </p:cNvGraphicFramePr>
          <p:nvPr/>
        </p:nvGraphicFramePr>
        <p:xfrm>
          <a:off x="1142976" y="2500306"/>
          <a:ext cx="7350125" cy="3227387"/>
        </p:xfrm>
        <a:graphic>
          <a:graphicData uri="http://schemas.openxmlformats.org/presentationml/2006/ole">
            <p:oleObj spid="_x0000_s134145" name="Microsoft Office Word 97 - 2003 文档" r:id="rId6" imgW="8079140" imgH="3577617"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几个同学聚在一起谈论传家宝。小张说，他家的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传家宝是一个青花罐，有年头，有故事。小杜说，他</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家的传家宝是爷爷留下的几枚勋章。小程说，她家把</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忠厚传家久，诗书继世长</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的祖训当传家宝。</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宋体" panose="02010600030101010101" pitchFamily="2" charset="-122"/>
                <a:cs typeface="Times New Roman" panose="02020603050405020304"/>
              </a:rPr>
              <a:t>            你认为什么样的传家宝更有价值？请综合材料内</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容及含意作文，体现你的思考、权衡与选择。</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57224" y="1142984"/>
          <a:ext cx="7661275" cy="5192713"/>
        </p:xfrm>
        <a:graphic>
          <a:graphicData uri="http://schemas.openxmlformats.org/presentationml/2006/ole">
            <p:oleObj spid="_x0000_s23553" name="Microsoft Office Word 97 - 2003 文档" r:id="rId4" imgW="7659687" imgH="524707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不要套作，不得抄袭。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p>
          <a:p>
            <a:pPr algn="just">
              <a:lnSpc>
                <a:spcPts val="3500"/>
              </a:lnSpc>
              <a:spcAft>
                <a:spcPts val="0"/>
              </a:spcAft>
            </a:pPr>
            <a:endParaRPr lang="en-US" altLang="zh-CN" sz="2400" b="1" kern="100" dirty="0" smtClean="0">
              <a:solidFill>
                <a:srgbClr val="990033"/>
              </a:solidFill>
              <a:latin typeface="+mj-ea"/>
              <a:cs typeface="Courier New" panose="02070309020205020404"/>
            </a:endParaRPr>
          </a:p>
          <a:p>
            <a:pPr algn="just">
              <a:lnSpc>
                <a:spcPts val="3500"/>
              </a:lnSpc>
              <a:spcAft>
                <a:spcPts val="0"/>
              </a:spcAft>
            </a:pPr>
            <a:endParaRPr lang="en-US" altLang="zh-CN" sz="2400" b="1" kern="100" dirty="0" smtClean="0">
              <a:solidFill>
                <a:srgbClr val="990033"/>
              </a:solidFill>
              <a:latin typeface="+mj-ea"/>
              <a:cs typeface="Courier New" panose="02070309020205020404"/>
            </a:endParaRPr>
          </a:p>
          <a:p>
            <a:pPr algn="just">
              <a:lnSpc>
                <a:spcPts val="3500"/>
              </a:lnSpc>
              <a:spcAft>
                <a:spcPts val="0"/>
              </a:spcAft>
            </a:pPr>
            <a:r>
              <a:rPr lang="en-US" altLang="zh-CN" sz="2400" b="1" kern="100" dirty="0" smtClean="0">
                <a:solidFill>
                  <a:srgbClr val="990033"/>
                </a:solidFill>
                <a:latin typeface="+mj-ea"/>
                <a:cs typeface="Courier New" panose="02070309020205020404"/>
              </a:rPr>
              <a:t>[</a:t>
            </a:r>
            <a:r>
              <a:rPr lang="zh-CN" altLang="en-US" sz="2400" b="1" kern="100" dirty="0" smtClean="0">
                <a:solidFill>
                  <a:srgbClr val="990033"/>
                </a:solidFill>
                <a:latin typeface="+mj-ea"/>
                <a:cs typeface="Courier New" panose="02070309020205020404"/>
              </a:rPr>
              <a:t>审题提示</a:t>
            </a:r>
            <a:r>
              <a:rPr lang="en-US" altLang="zh-CN" sz="2400" b="1" kern="100" dirty="0" smtClean="0">
                <a:solidFill>
                  <a:srgbClr val="990033"/>
                </a:solidFill>
                <a:latin typeface="+mj-ea"/>
                <a:cs typeface="Courier New" panose="02070309020205020404"/>
              </a:rPr>
              <a:t>] </a:t>
            </a:r>
            <a:r>
              <a:rPr lang="zh-CN" altLang="en-US" sz="2400" b="1" kern="100" dirty="0" smtClean="0">
                <a:solidFill>
                  <a:srgbClr val="990033"/>
                </a:solidFill>
                <a:latin typeface="+mj-ea"/>
                <a:cs typeface="Courier New" panose="02070309020205020404"/>
              </a:rPr>
              <a:t>材料表述了三个学生的三种观点：小张认为家里的青花罐是传家宝，有年头，有故事；小杜认为爷爷留下的几枚勋章是传家宝，有贡献，有赞扬；小程认为传递忠厚的品质、诗书礼仪的祖训是传家宝，有思想，</a:t>
            </a:r>
            <a:endParaRPr lang="en-US"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wipe(down)">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有传承。这里，青花罐意味着物质财富，勋章意味着荣誉，祖训意味着精神，由此可见，传家宝就是有深刻教育意义的珍贵物品、宝贵的品质、优良的思想作风等。作文时，可以写成议论文，就一点或几点进行表述，同时还要注重把握“物质财富和精神财富”之间的关系，立意可以有：①珍惜传家宝；②留给子孙的是物质财富还是精神财富；③正确面对祖辈的荣誉。也可以写成记叙文，围绕“传家宝”进行写作，思想积极、内容健康即可。</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美国媒体做过一个社会实验：一名男子在地铁站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用小提琴演奏巴赫等人的作品，在他面前的地上，放</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着一顶口朝上的帽子。在</a:t>
            </a:r>
            <a:r>
              <a:rPr lang="en-US" sz="2400" b="1" dirty="0" smtClean="0">
                <a:latin typeface="Times New Roman" panose="02020603050405020304"/>
                <a:ea typeface="楷体_GB2312" panose="02010609030101010101" pitchFamily="49" charset="-122"/>
              </a:rPr>
              <a:t>45</a:t>
            </a:r>
            <a:r>
              <a:rPr lang="zh-CN" altLang="en-US" sz="2400" b="1" dirty="0" smtClean="0">
                <a:latin typeface="Times New Roman" panose="02020603050405020304"/>
                <a:ea typeface="楷体_GB2312" panose="02010609030101010101" pitchFamily="49" charset="-122"/>
                <a:cs typeface="Times New Roman" panose="02020603050405020304"/>
              </a:rPr>
              <a:t>分钟的演奏时间里，大约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有</a:t>
            </a:r>
            <a:r>
              <a:rPr lang="en-US" sz="2400" b="1" dirty="0" smtClean="0">
                <a:latin typeface="Times New Roman" panose="02020603050405020304"/>
                <a:ea typeface="楷体_GB2312" panose="02010609030101010101" pitchFamily="49" charset="-122"/>
              </a:rPr>
              <a:t>2000</a:t>
            </a:r>
            <a:r>
              <a:rPr lang="zh-CN" altLang="en-US" sz="2400" b="1" dirty="0" smtClean="0">
                <a:latin typeface="Times New Roman" panose="02020603050405020304"/>
                <a:ea typeface="楷体_GB2312" panose="02010609030101010101" pitchFamily="49" charset="-122"/>
                <a:cs typeface="Times New Roman" panose="02020603050405020304"/>
              </a:rPr>
              <a:t>人经过，只有</a:t>
            </a:r>
            <a:r>
              <a:rPr lang="en-US" sz="2400" b="1" dirty="0" smtClean="0">
                <a:latin typeface="Times New Roman" panose="02020603050405020304"/>
                <a:ea typeface="楷体_GB2312" panose="02010609030101010101" pitchFamily="49" charset="-122"/>
              </a:rPr>
              <a:t>6</a:t>
            </a:r>
            <a:r>
              <a:rPr lang="zh-CN" altLang="en-US" sz="2400" b="1" dirty="0" smtClean="0">
                <a:latin typeface="Times New Roman" panose="02020603050405020304"/>
                <a:ea typeface="楷体_GB2312" panose="02010609030101010101" pitchFamily="49" charset="-122"/>
                <a:cs typeface="Times New Roman" panose="02020603050405020304"/>
              </a:rPr>
              <a:t>个人停下来听了一会儿，大约</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sz="2400" b="1" dirty="0" smtClean="0">
                <a:latin typeface="Times New Roman" panose="02020603050405020304"/>
                <a:ea typeface="楷体_GB2312" panose="02010609030101010101" pitchFamily="49" charset="-122"/>
                <a:cs typeface="Times New Roman" panose="02020603050405020304"/>
              </a:rPr>
              <a:t>     </a:t>
            </a:r>
            <a:r>
              <a:rPr lang="en-US" sz="2400" b="1" dirty="0" smtClean="0">
                <a:latin typeface="Times New Roman" panose="02020603050405020304"/>
                <a:ea typeface="楷体_GB2312" panose="02010609030101010101" pitchFamily="49" charset="-122"/>
              </a:rPr>
              <a:t>20</a:t>
            </a:r>
            <a:r>
              <a:rPr lang="zh-CN" altLang="en-US" sz="2400" b="1" dirty="0" smtClean="0">
                <a:latin typeface="Times New Roman" panose="02020603050405020304"/>
                <a:ea typeface="楷体_GB2312" panose="02010609030101010101" pitchFamily="49" charset="-122"/>
                <a:cs typeface="Times New Roman" panose="02020603050405020304"/>
              </a:rPr>
              <a:t>人给了钱就匆匆离开，他总共收到了</a:t>
            </a:r>
            <a:r>
              <a:rPr lang="en-US" sz="2400" b="1" dirty="0" smtClean="0">
                <a:latin typeface="Times New Roman" panose="02020603050405020304"/>
                <a:ea typeface="楷体_GB2312" panose="02010609030101010101" pitchFamily="49" charset="-122"/>
              </a:rPr>
              <a:t>32</a:t>
            </a:r>
            <a:r>
              <a:rPr lang="zh-CN" altLang="en-US" sz="2400" b="1" dirty="0" smtClean="0">
                <a:latin typeface="Times New Roman" panose="02020603050405020304"/>
                <a:ea typeface="楷体_GB2312" panose="02010609030101010101" pitchFamily="49" charset="-122"/>
                <a:cs typeface="Times New Roman" panose="02020603050405020304"/>
              </a:rPr>
              <a:t>美元。没有</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人知道，这位卖艺者是世界上最伟大的音乐家之一约</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夏</a:t>
            </a:r>
            <a:r>
              <a:rPr lang="en-US" sz="2400" b="1" dirty="0" smtClean="0">
                <a:latin typeface="Times New Roman" panose="02020603050405020304"/>
                <a:ea typeface="楷体_GB2312" panose="02010609030101010101" pitchFamily="49" charset="-122"/>
              </a:rPr>
              <a:t>·</a:t>
            </a:r>
            <a:r>
              <a:rPr lang="zh-CN" altLang="en-US" sz="2400" b="1" dirty="0" smtClean="0">
                <a:latin typeface="Times New Roman" panose="02020603050405020304"/>
                <a:ea typeface="楷体_GB2312" panose="02010609030101010101" pitchFamily="49" charset="-122"/>
                <a:cs typeface="Times New Roman" panose="02020603050405020304"/>
              </a:rPr>
              <a:t>贝尔。他演奏的是世上最复杂的作品，用的是一把</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价值</a:t>
            </a:r>
            <a:r>
              <a:rPr lang="en-US" sz="2400" b="1" dirty="0" smtClean="0">
                <a:latin typeface="Times New Roman" panose="02020603050405020304"/>
                <a:ea typeface="楷体_GB2312" panose="02010609030101010101" pitchFamily="49" charset="-122"/>
              </a:rPr>
              <a:t>350</a:t>
            </a:r>
            <a:r>
              <a:rPr lang="zh-CN" altLang="en-US" sz="2400" b="1" dirty="0" smtClean="0">
                <a:latin typeface="Times New Roman" panose="02020603050405020304"/>
                <a:ea typeface="楷体_GB2312" panose="02010609030101010101" pitchFamily="49" charset="-122"/>
                <a:cs typeface="Times New Roman" panose="02020603050405020304"/>
              </a:rPr>
              <a:t>万美元的小提琴。而在两天前，他在波士顿</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一家剧院演出，所有的门票售罄，聆听他演奏同样的</a:t>
            </a:r>
            <a:endParaRPr lang="en-US" altLang="zh-CN" sz="2400" b="1"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zh-CN" altLang="en-US" sz="2400" b="1" dirty="0" smtClean="0">
                <a:latin typeface="Times New Roman" panose="02020603050405020304"/>
                <a:ea typeface="楷体_GB2312" panose="02010609030101010101" pitchFamily="49" charset="-122"/>
                <a:cs typeface="Times New Roman" panose="02020603050405020304"/>
              </a:rPr>
              <a:t>     乐曲，平均得花</a:t>
            </a:r>
            <a:r>
              <a:rPr lang="en-US" sz="2400" b="1" dirty="0" smtClean="0">
                <a:latin typeface="Times New Roman" panose="02020603050405020304"/>
                <a:ea typeface="楷体_GB2312" panose="02010609030101010101" pitchFamily="49" charset="-122"/>
              </a:rPr>
              <a:t>200</a:t>
            </a:r>
            <a:r>
              <a:rPr lang="zh-CN" altLang="en-US" sz="2400" b="1" dirty="0" smtClean="0">
                <a:latin typeface="Times New Roman" panose="02020603050405020304"/>
                <a:ea typeface="楷体_GB2312" panose="02010609030101010101" pitchFamily="49" charset="-122"/>
                <a:cs typeface="Times New Roman" panose="02020603050405020304"/>
              </a:rPr>
              <a:t>美元。</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这个实验激发了你怎样的联想和思考？请结合材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料内容及含意作文。</a:t>
            </a: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要求选好角度，确定立意，明确文体，自拟标题；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不 要套作，不得抄袭。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这是一道材料作文题，有着深刻的思辨色彩和现实的人文性，承载着新课程理念，没有明显的中心句、关键句，给了考生多种解读可能和很大的写作空间。根据材料，应该抓住社会实验造成的对比反差给人的启示立意。可以说艺术的生存和发展，可以说人们匆匆的脚步和浮躁的心理，可以说大众的鉴赏能力，等等。参考立意：</a:t>
            </a:r>
            <a:r>
              <a:rPr lang="en-US" altLang="zh-CN" sz="2400" b="1" kern="100" dirty="0" smtClean="0">
                <a:solidFill>
                  <a:srgbClr val="990033"/>
                </a:solidFill>
                <a:latin typeface="+mj-ea"/>
                <a:ea typeface="+mj-ea"/>
                <a:cs typeface="Courier New" panose="02070309020205020404"/>
              </a:rPr>
              <a:t>(1)</a:t>
            </a:r>
            <a:r>
              <a:rPr lang="zh-CN" altLang="en-US" sz="2400" b="1" kern="100" dirty="0" smtClean="0">
                <a:solidFill>
                  <a:srgbClr val="990033"/>
                </a:solidFill>
                <a:latin typeface="+mj-ea"/>
                <a:ea typeface="+mj-ea"/>
                <a:cs typeface="Courier New" panose="02070309020205020404"/>
              </a:rPr>
              <a:t>环境的角度：①不同环境</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不同平台</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创造不同价值；②环境影响人们对价值的判断。</a:t>
            </a:r>
            <a:r>
              <a:rPr lang="en-US" altLang="zh-CN" sz="2400" b="1" kern="100" dirty="0" smtClean="0">
                <a:solidFill>
                  <a:srgbClr val="990033"/>
                </a:solidFill>
                <a:latin typeface="+mj-ea"/>
                <a:ea typeface="+mj-ea"/>
                <a:cs typeface="Courier New" panose="02070309020205020404"/>
              </a:rPr>
              <a:t>(2)</a:t>
            </a:r>
            <a:r>
              <a:rPr lang="zh-CN" altLang="en-US" sz="2400" b="1" kern="100" dirty="0" smtClean="0">
                <a:solidFill>
                  <a:srgbClr val="990033"/>
                </a:solidFill>
                <a:latin typeface="+mj-ea"/>
                <a:ea typeface="+mj-ea"/>
                <a:cs typeface="Courier New" panose="02070309020205020404"/>
              </a:rPr>
              <a:t>听众的角度：①要有真正的眼光，识别事物的真正价值；②思维定式可能会让我们错失良机；③美是存在于现实之中的，可</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惜我们往往视而不见，听而未闻；④兴趣和鉴赏力主要靠天赋，但也需要一定程度的培养；⑤不要忽略生活中微小而确切的幸福，幸福就在身边，要及时把握；⑥生活中处处有精彩，请放慢脚步来欣赏。</a:t>
            </a:r>
            <a:r>
              <a:rPr lang="en-US" altLang="zh-CN" sz="2400" b="1" kern="100" dirty="0" smtClean="0">
                <a:solidFill>
                  <a:srgbClr val="990033"/>
                </a:solidFill>
                <a:latin typeface="+mj-ea"/>
                <a:ea typeface="+mj-ea"/>
                <a:cs typeface="Courier New" panose="02070309020205020404"/>
              </a:rPr>
              <a:t>(3)</a:t>
            </a:r>
            <a:r>
              <a:rPr lang="zh-CN" altLang="en-US" sz="2400" b="1" kern="100" dirty="0" smtClean="0">
                <a:solidFill>
                  <a:srgbClr val="990033"/>
                </a:solidFill>
                <a:latin typeface="+mj-ea"/>
                <a:ea typeface="+mj-ea"/>
                <a:cs typeface="Courier New" panose="02070309020205020404"/>
              </a:rPr>
              <a:t>价值的角度：价值不会因为环境的不同而有所差异。</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楷体_GB2312" panose="02010609030101010101" pitchFamily="49" charset="-122"/>
              </a:rPr>
              <a:t>              3</a:t>
            </a:r>
            <a:r>
              <a:rPr lang="zh-CN" altLang="en-US" sz="2400" b="1" dirty="0" smtClean="0">
                <a:latin typeface="Times New Roman" panose="02020603050405020304"/>
                <a:ea typeface="楷体_GB2312" panose="02010609030101010101" pitchFamily="49" charset="-122"/>
                <a:cs typeface="Times New Roman" panose="02020603050405020304"/>
              </a:rPr>
              <a:t>月</a:t>
            </a:r>
            <a:r>
              <a:rPr lang="en-US" sz="2400" b="1" dirty="0" smtClean="0">
                <a:latin typeface="Times New Roman" panose="02020603050405020304"/>
                <a:ea typeface="楷体_GB2312" panose="02010609030101010101" pitchFamily="49" charset="-122"/>
              </a:rPr>
              <a:t>5</a:t>
            </a:r>
            <a:r>
              <a:rPr lang="zh-CN" altLang="en-US" sz="2400" b="1" dirty="0" smtClean="0">
                <a:latin typeface="Times New Roman" panose="02020603050405020304"/>
                <a:ea typeface="楷体_GB2312" panose="02010609030101010101" pitchFamily="49" charset="-122"/>
                <a:cs typeface="Times New Roman" panose="02020603050405020304"/>
              </a:rPr>
              <a:t>日，一辆蓝色轿车不顾前方大货车，强行跨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越实线变道，结果被紧随其后的一辆直行车辆撞翻。</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蓝色轿车</a:t>
            </a:r>
            <a:r>
              <a:rPr lang="en-US" sz="2400" b="1" dirty="0" smtClean="0">
                <a:latin typeface="Times New Roman" panose="02020603050405020304"/>
                <a:ea typeface="楷体_GB2312" panose="02010609030101010101" pitchFamily="49" charset="-122"/>
              </a:rPr>
              <a:t>180</a:t>
            </a:r>
            <a:r>
              <a:rPr lang="zh-CN" altLang="en-US" sz="2400" b="1" dirty="0" smtClean="0">
                <a:latin typeface="Times New Roman" panose="02020603050405020304"/>
                <a:ea typeface="楷体_GB2312" panose="02010609030101010101" pitchFamily="49" charset="-122"/>
                <a:cs typeface="Times New Roman" panose="02020603050405020304"/>
              </a:rPr>
              <a:t>度旋转飞出了</a:t>
            </a:r>
            <a:r>
              <a:rPr lang="en-US" sz="2400" b="1" dirty="0" smtClean="0">
                <a:latin typeface="Times New Roman" panose="02020603050405020304"/>
                <a:ea typeface="楷体_GB2312" panose="02010609030101010101" pitchFamily="49" charset="-122"/>
              </a:rPr>
              <a:t>30</a:t>
            </a:r>
            <a:r>
              <a:rPr lang="zh-CN" altLang="en-US" sz="2400" b="1" dirty="0" smtClean="0">
                <a:latin typeface="Times New Roman" panose="02020603050405020304"/>
                <a:ea typeface="楷体_GB2312" panose="02010609030101010101" pitchFamily="49" charset="-122"/>
                <a:cs typeface="Times New Roman" panose="02020603050405020304"/>
              </a:rPr>
              <a:t>米，场面极其惨烈。令</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人意外的是，从视频上看，直行车辆似乎是故意撞翻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蓝色轿车的。不过事后，警方判定蓝色轿车违规并线</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应该承担本次事故的全部责任，直行车辆则不承担任</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何责任。</a:t>
            </a:r>
            <a:endParaRPr lang="en-US" altLang="zh-CN" sz="2400" b="1"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zh-CN" altLang="en-US" sz="2400" b="1" dirty="0" smtClean="0">
                <a:latin typeface="+mj-ea"/>
                <a:ea typeface="+mj-ea"/>
                <a:cs typeface="Times New Roman" panose="02020603050405020304"/>
              </a:rPr>
              <a:t>      对于以上事件，你怎么看？请写一篇文章表明你 </a:t>
            </a:r>
            <a:endParaRPr lang="en-US" altLang="zh-CN" sz="2400" b="1" dirty="0" smtClean="0">
              <a:latin typeface="+mj-ea"/>
              <a:ea typeface="+mj-ea"/>
              <a:cs typeface="Times New Roman" panose="02020603050405020304"/>
            </a:endParaRPr>
          </a:p>
          <a:p>
            <a:pPr algn="just">
              <a:lnSpc>
                <a:spcPts val="3500"/>
              </a:lnSpc>
              <a:spcAft>
                <a:spcPts val="0"/>
              </a:spcAft>
            </a:pP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的态度，阐述你的看法。</a:t>
            </a:r>
          </a:p>
          <a:p>
            <a:pPr algn="just">
              <a:lnSpc>
                <a:spcPts val="3500"/>
              </a:lnSpc>
              <a:spcAft>
                <a:spcPts val="0"/>
              </a:spcAft>
            </a:pP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要求选好角度，确定立意，明确文体，自拟标题； </a:t>
            </a:r>
            <a:endParaRPr lang="en-US" altLang="zh-CN" sz="2400" b="1" dirty="0" smtClean="0">
              <a:latin typeface="+mj-ea"/>
              <a:ea typeface="+mj-ea"/>
              <a:cs typeface="Times New Roman" panose="02020603050405020304"/>
            </a:endParaRPr>
          </a:p>
          <a:p>
            <a:pPr algn="just">
              <a:lnSpc>
                <a:spcPts val="3500"/>
              </a:lnSpc>
              <a:spcAft>
                <a:spcPts val="0"/>
              </a:spcAft>
            </a:pP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不要套作，不得抄袭。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①</a:t>
            </a:r>
            <a:r>
              <a:rPr lang="zh-CN" altLang="en-US" sz="2400" b="1" kern="100" dirty="0" smtClean="0">
                <a:solidFill>
                  <a:srgbClr val="990033"/>
                </a:solidFill>
                <a:latin typeface="+mj-ea"/>
                <a:ea typeface="+mj-ea"/>
                <a:cs typeface="Courier New" panose="02070309020205020404"/>
              </a:rPr>
              <a:t>遵守交通规则。蓝色轿车强行跨越实线，违反交通规则导致事故发生。行车过程中，为了大家的安全，一定要遵守交规，“宁让三分，不超一秒”，否则，只能自食恶果。遵守交规，是对他人负责，更是对自己负责！②礼让是美德。虽然蓝色轿车司机有错，但是直行车司机也不能以暴制暴，道路是公共资源，并不是私人表演场所，意气用事不仅使自己损失惨重，更可能给周围无辜之人带去不可挽回的苦痛。③尊重生命。直行车司机是在用行动维护自己的“路权”，但生命安全才是最重要的，每一个生命都应该被珍视。④法律与</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情理。“警方判定蓝色轿车违规并线应该承担本次事故的全部责任，直行车辆则不承担任何责任”，虽然直行车辆司机法律上无责，但情理上有错。⑤制度规范。应加强对每一个司机的交通法规教育和道德教育。</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57224" y="1500174"/>
          <a:ext cx="7661275" cy="4002088"/>
        </p:xfrm>
        <a:graphic>
          <a:graphicData uri="http://schemas.openxmlformats.org/presentationml/2006/ole">
            <p:oleObj spid="_x0000_s26625" name="Document" r:id="rId4" imgW="7678721" imgH="404095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题十五　强化点题中心明</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2"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13" name="Group 48"/>
          <p:cNvGrpSpPr/>
          <p:nvPr/>
        </p:nvGrpSpPr>
        <p:grpSpPr bwMode="auto">
          <a:xfrm>
            <a:off x="0" y="3572339"/>
            <a:ext cx="609600" cy="2928732"/>
            <a:chOff x="1" y="3605"/>
            <a:chExt cx="384" cy="2682"/>
          </a:xfrm>
        </p:grpSpPr>
        <p:pic>
          <p:nvPicPr>
            <p:cNvPr id="14"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069975"/>
          <a:ext cx="7504112" cy="5192713"/>
        </p:xfrm>
        <a:graphic>
          <a:graphicData uri="http://schemas.openxmlformats.org/presentationml/2006/ole">
            <p:oleObj spid="_x0000_s135169" name="Document" r:id="rId4" imgW="7665433" imgH="5323517"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069975"/>
          <a:ext cx="7470775" cy="5037138"/>
        </p:xfrm>
        <a:graphic>
          <a:graphicData uri="http://schemas.openxmlformats.org/presentationml/2006/ole">
            <p:oleObj spid="_x0000_s148481" name="Document" r:id="rId4" imgW="7634908" imgH="5167749"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504112" cy="4881563"/>
        </p:xfrm>
        <a:graphic>
          <a:graphicData uri="http://schemas.openxmlformats.org/presentationml/2006/ole">
            <p:oleObj spid="_x0000_s149505" name="Document" r:id="rId5" imgW="7965658" imgH="521065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312882"/>
          <a:ext cx="7591425" cy="4830762"/>
        </p:xfrm>
        <a:graphic>
          <a:graphicData uri="http://schemas.openxmlformats.org/presentationml/2006/ole">
            <p:oleObj spid="_x0000_s150529" name="Document" r:id="rId5" imgW="7904967" imgH="504839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435850" cy="4848225"/>
        </p:xfrm>
        <a:graphic>
          <a:graphicData uri="http://schemas.openxmlformats.org/presentationml/2006/ole">
            <p:oleObj spid="_x0000_s151553" name="Document" r:id="rId5" imgW="7885933" imgH="516774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335107"/>
          <a:ext cx="7573962" cy="4951413"/>
        </p:xfrm>
        <a:graphic>
          <a:graphicData uri="http://schemas.openxmlformats.org/presentationml/2006/ole">
            <p:oleObj spid="_x0000_s152577" name="Document" r:id="rId5" imgW="7876237" imgH="517568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42976" y="1142984"/>
          <a:ext cx="7262812" cy="5072063"/>
        </p:xfrm>
        <a:graphic>
          <a:graphicData uri="http://schemas.openxmlformats.org/presentationml/2006/ole">
            <p:oleObj spid="_x0000_s153601" name="Document" r:id="rId5" imgW="7550874" imgH="530765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328756"/>
          <a:ext cx="7280275" cy="4743450"/>
        </p:xfrm>
        <a:graphic>
          <a:graphicData uri="http://schemas.openxmlformats.org/presentationml/2006/ole">
            <p:oleObj spid="_x0000_s154625" name="Document" r:id="rId5" imgW="7721097" imgH="505308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25" y="1344631"/>
          <a:ext cx="7523163" cy="4727575"/>
        </p:xfrm>
        <a:graphic>
          <a:graphicData uri="http://schemas.openxmlformats.org/presentationml/2006/ole">
            <p:oleObj spid="_x0000_s155649" name="Document" r:id="rId5" imgW="8291740" imgH="522760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4572032"/>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3404">
                <a:tc>
                  <a:txBody>
                    <a:bodyPr/>
                    <a:lstStyle/>
                    <a:p>
                      <a:pPr algn="ctr">
                        <a:spcAft>
                          <a:spcPts val="0"/>
                        </a:spcAft>
                      </a:pPr>
                      <a:r>
                        <a:rPr lang="en-US" sz="2000" b="1" kern="100" dirty="0" smtClean="0">
                          <a:latin typeface="Times New Roman" panose="02020603050405020304"/>
                          <a:cs typeface="Courier New" panose="02070309020205020404"/>
                        </a:rPr>
                        <a:t>2015</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Ⅰ</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altLang="en-US" sz="2000" b="1" kern="100" dirty="0" smtClean="0">
                          <a:latin typeface="Times New Roman" panose="02020603050405020304"/>
                          <a:cs typeface="Times New Roman" panose="02020603050405020304"/>
                        </a:rPr>
                        <a:t>阅读下面的材料，根据要求写一篇不少于</a:t>
                      </a:r>
                      <a:r>
                        <a:rPr lang="en-US" sz="2000" b="1" kern="100" dirty="0" smtClean="0">
                          <a:latin typeface="Times New Roman" panose="02020603050405020304"/>
                          <a:cs typeface="Courier New" panose="02070309020205020404"/>
                        </a:rPr>
                        <a:t>800</a:t>
                      </a:r>
                      <a:r>
                        <a:rPr lang="zh-CN" altLang="en-US" sz="2000" b="1" kern="100" dirty="0" smtClean="0">
                          <a:latin typeface="Times New Roman" panose="02020603050405020304"/>
                          <a:cs typeface="Times New Roman" panose="02020603050405020304"/>
                        </a:rPr>
                        <a:t>字的文章。</a:t>
                      </a:r>
                      <a:r>
                        <a:rPr lang="en-US" sz="2000" b="1" kern="100" dirty="0" smtClean="0">
                          <a:latin typeface="Times New Roman" panose="02020603050405020304"/>
                          <a:ea typeface="仿宋_GB2312" panose="02010609030101010101" charset="-122"/>
                          <a:cs typeface="Courier New" panose="02070309020205020404"/>
                        </a:rPr>
                        <a:t>(60</a:t>
                      </a:r>
                      <a:r>
                        <a:rPr lang="zh-CN" altLang="en-US" sz="2000" b="1" kern="100" dirty="0" smtClean="0">
                          <a:latin typeface="Times New Roman" panose="02020603050405020304"/>
                          <a:ea typeface="仿宋_GB2312" panose="02010609030101010101" charset="-122"/>
                          <a:cs typeface="Times New Roman" panose="02020603050405020304"/>
                        </a:rPr>
                        <a:t>分</a:t>
                      </a:r>
                      <a:r>
                        <a:rPr lang="en-US" sz="2000" b="1" kern="100" dirty="0" smtClean="0">
                          <a:latin typeface="Times New Roman" panose="02020603050405020304"/>
                          <a:ea typeface="仿宋_GB2312" panose="02010609030101010101" charset="-122"/>
                          <a:cs typeface="Courier New" panose="02070309020205020404"/>
                        </a:rPr>
                        <a:t>)</a:t>
                      </a:r>
                      <a:endParaRPr lang="zh-CN" altLang="en-US" sz="2000" b="1" kern="100" dirty="0" smtClean="0">
                        <a:latin typeface="宋体" panose="02010600030101010101" pitchFamily="2" charset="-122"/>
                        <a:cs typeface="Courier New" panose="02070309020205020404"/>
                      </a:endParaRPr>
                    </a:p>
                    <a:p>
                      <a:pPr indent="266700" algn="l">
                        <a:lnSpc>
                          <a:spcPct val="118000"/>
                        </a:lnSpc>
                        <a:spcAft>
                          <a:spcPts val="0"/>
                        </a:spcAft>
                      </a:pPr>
                      <a:r>
                        <a:rPr lang="zh-CN" altLang="en-US" sz="2000" b="1" kern="100" dirty="0" smtClean="0">
                          <a:latin typeface="楷体_GB2312" panose="02010609030101010101" pitchFamily="49" charset="-122"/>
                          <a:ea typeface="楷体_GB2312" panose="02010609030101010101" pitchFamily="49" charset="-122"/>
                          <a:cs typeface="Times New Roman" panose="02020603050405020304"/>
                        </a:rPr>
                        <a:t>  因父亲总是在高速路上开车时接电话，家人屡劝不改，女大学生小陈迫于无奈，更出于生命安全的考虑，通过微博私信向警方举报了自己的父亲；警方查实后，依法对老陈进行了教育和处罚，并将这起举报发在官方微博上。此事赢得众多网友点赞，也引发一些质疑，经媒体报道后，激起了更大范围、更多角度的讨论。</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309706"/>
          <a:ext cx="7297737" cy="4762500"/>
        </p:xfrm>
        <a:graphic>
          <a:graphicData uri="http://schemas.openxmlformats.org/presentationml/2006/ole">
            <p:oleObj spid="_x0000_s156673" name="Microsoft Office Word 97 - 2003 文档" r:id="rId5" imgW="8025631" imgH="527880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2013" y="1312881"/>
          <a:ext cx="7694612" cy="4830763"/>
        </p:xfrm>
        <a:graphic>
          <a:graphicData uri="http://schemas.openxmlformats.org/presentationml/2006/ole">
            <p:oleObj spid="_x0000_s157697" name="Document" r:id="rId4" imgW="8459090" imgH="5350560"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Effect transition="in" filter="blinds(horizontal)">
                                      <p:cBhvr>
                                        <p:cTn id="17"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2013" y="1217608"/>
          <a:ext cx="7694612" cy="1639888"/>
        </p:xfrm>
        <a:graphic>
          <a:graphicData uri="http://schemas.openxmlformats.org/presentationml/2006/ole">
            <p:oleObj spid="_x0000_s158722" name="Microsoft Office Word 97 - 2003 文档" r:id="rId4" imgW="8459090" imgH="1815852" progId="Word.Document.8">
              <p:embed/>
            </p:oleObj>
          </a:graphicData>
        </a:graphic>
      </p:graphicFrame>
      <p:graphicFrame>
        <p:nvGraphicFramePr>
          <p:cNvPr id="649219" name="Object 3"/>
          <p:cNvGraphicFramePr>
            <a:graphicFrameLocks noChangeAspect="1"/>
          </p:cNvGraphicFramePr>
          <p:nvPr/>
        </p:nvGraphicFramePr>
        <p:xfrm>
          <a:off x="1066800" y="2895600"/>
          <a:ext cx="7416800" cy="3403600"/>
        </p:xfrm>
        <a:graphic>
          <a:graphicData uri="http://schemas.openxmlformats.org/presentationml/2006/ole">
            <p:oleObj spid="_x0000_s158721" name="Microsoft Office Word 97 - 2003 文档" r:id="rId5" imgW="8173948" imgH="3765115" progId="Word.Document.8">
              <p:embed/>
            </p:oleObj>
          </a:graphicData>
        </a:graphic>
      </p:graphicFrame>
      <p:grpSp>
        <p:nvGrpSpPr>
          <p:cNvPr id="11" name="Group 48"/>
          <p:cNvGrpSpPr/>
          <p:nvPr/>
        </p:nvGrpSpPr>
        <p:grpSpPr bwMode="auto">
          <a:xfrm>
            <a:off x="0" y="3572339"/>
            <a:ext cx="609600" cy="2928732"/>
            <a:chOff x="1" y="3605"/>
            <a:chExt cx="384" cy="2682"/>
          </a:xfrm>
        </p:grpSpPr>
        <p:pic>
          <p:nvPicPr>
            <p:cNvPr id="12"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3" name="内容占位符 2">
              <a:hlinkClick r:id="rId8"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9219"/>
                                        </p:tgtEl>
                                        <p:attrNameLst>
                                          <p:attrName>style.visibility</p:attrName>
                                        </p:attrNameLst>
                                      </p:cBhvr>
                                      <p:to>
                                        <p:strVal val="visible"/>
                                      </p:to>
                                    </p:set>
                                    <p:animEffect transition="in" filter="wipe(down)">
                                      <p:cBhvr>
                                        <p:cTn id="7" dur="500"/>
                                        <p:tgtEl>
                                          <p:spTgt spid="64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931863"/>
          <a:ext cx="7569200" cy="5384800"/>
        </p:xfrm>
        <a:graphic>
          <a:graphicData uri="http://schemas.openxmlformats.org/presentationml/2006/ole">
            <p:oleObj spid="_x0000_s159745" name="Microsoft Office Word 97 - 2003 文档" r:id="rId5" imgW="8344890" imgH="5962454"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557059" name="Object 3"/>
          <p:cNvGraphicFramePr>
            <a:graphicFrameLocks noChangeAspect="1"/>
          </p:cNvGraphicFramePr>
          <p:nvPr/>
        </p:nvGraphicFramePr>
        <p:xfrm>
          <a:off x="1000100" y="1428736"/>
          <a:ext cx="7350125" cy="4302125"/>
        </p:xfrm>
        <a:graphic>
          <a:graphicData uri="http://schemas.openxmlformats.org/presentationml/2006/ole">
            <p:oleObj spid="_x0000_s160769" name="Microsoft Office Word 97 - 2003 文档" r:id="rId5" imgW="8098174" imgH="4770036"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62013" y="1250970"/>
          <a:ext cx="7643812" cy="5106988"/>
        </p:xfrm>
        <a:graphic>
          <a:graphicData uri="http://schemas.openxmlformats.org/presentationml/2006/ole">
            <p:oleObj spid="_x0000_s161793" name="Document" r:id="rId5" imgW="8421023" imgH="5666784"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题十五　强化点题中心明</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293813"/>
          <a:ext cx="7591425" cy="1052512"/>
        </p:xfrm>
        <a:graphic>
          <a:graphicData uri="http://schemas.openxmlformats.org/presentationml/2006/ole">
            <p:oleObj spid="_x0000_s162818" name="Microsoft Office Word 97 - 2003 文档" r:id="rId5" imgW="8344890" imgH="1165376" progId="Word.Document.8">
              <p:embed/>
            </p:oleObj>
          </a:graphicData>
        </a:graphic>
      </p:graphicFrame>
      <p:graphicFrame>
        <p:nvGraphicFramePr>
          <p:cNvPr id="401411" name="Object 3"/>
          <p:cNvGraphicFramePr>
            <a:graphicFrameLocks noChangeAspect="1"/>
          </p:cNvGraphicFramePr>
          <p:nvPr/>
        </p:nvGraphicFramePr>
        <p:xfrm>
          <a:off x="1138238" y="2501900"/>
          <a:ext cx="7332662" cy="3571875"/>
        </p:xfrm>
        <a:graphic>
          <a:graphicData uri="http://schemas.openxmlformats.org/presentationml/2006/ole">
            <p:oleObj spid="_x0000_s162817" name="Microsoft Office Word 97 - 2003 文档" r:id="rId6" imgW="8060107" imgH="3974970"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宋朝人彭几看到范仲淹的画像，惊喜下拜。拜罢，</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仔细地看了看，说：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有奇异品德的人一定有奇异的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形貌。</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于是引镜自照，说：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大致像他，只是少了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几根耳毛，年龄大一些，就应当足够像了。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到了庐</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山太平观，见到狄仁杰的雕像眉毛斜飞入鬓，下拜，</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自我介绍说：</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宋朝进士彭几恭谨地前来拜见。</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又</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仔细看了很久，便喊人拿刀剪和镊子，让他们把自己</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的眉尾修成斜飞入鬓之状。家人见他这个样子笑了，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彭几生气地说：</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笑什么？我从前见了范文正公的画</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像，只遗憾自己没有耳毛；如今见了狄梁公，怎敢不</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修眉呢？</a:t>
            </a:r>
            <a:r>
              <a:rPr lang="zh-CN" altLang="en-US" sz="2400" b="1" kern="100" dirty="0" smtClean="0">
                <a:latin typeface="宋体" panose="02010600030101010101" pitchFamily="2" charset="-122"/>
                <a:cs typeface="Times New Roman" panose="02020603050405020304"/>
              </a:rPr>
              <a:t>”</a:t>
            </a:r>
            <a:endParaRPr lang="en-US" altLang="zh-CN" sz="2400" b="1" kern="100" dirty="0" smtClean="0">
              <a:latin typeface="宋体" panose="02010600030101010101" pitchFamily="2"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(1)</a:t>
            </a:r>
            <a:r>
              <a:rPr lang="zh-CN" altLang="en-US" sz="2400" b="1" kern="100" dirty="0" smtClean="0">
                <a:solidFill>
                  <a:srgbClr val="990033"/>
                </a:solidFill>
                <a:latin typeface="+mj-ea"/>
                <a:ea typeface="+mj-ea"/>
                <a:cs typeface="Courier New" panose="02070309020205020404"/>
              </a:rPr>
              <a:t>否定彭几：人的品德、才能与相貌没有必然联系。批评他不重本质，只重表面；盲目追星，自己成不了星。</a:t>
            </a:r>
            <a:r>
              <a:rPr lang="en-US" altLang="zh-CN" sz="2400" b="1" kern="100" dirty="0" smtClean="0">
                <a:solidFill>
                  <a:srgbClr val="990033"/>
                </a:solidFill>
                <a:latin typeface="+mj-ea"/>
                <a:ea typeface="+mj-ea"/>
                <a:cs typeface="Courier New" panose="02070309020205020404"/>
              </a:rPr>
              <a:t>(2)</a:t>
            </a:r>
            <a:r>
              <a:rPr lang="zh-CN" altLang="en-US" sz="2400" b="1" kern="100" dirty="0" smtClean="0">
                <a:solidFill>
                  <a:srgbClr val="990033"/>
                </a:solidFill>
                <a:latin typeface="+mj-ea"/>
                <a:ea typeface="+mj-ea"/>
                <a:cs typeface="Courier New" panose="02070309020205020404"/>
              </a:rPr>
              <a:t>肯定彭几：见贤思齐，善自此始。崇拜模仿贤人，说明他有正确的价值观。其实从外在的崇敬走向内在的模仿，也许正是我们树立典型、导人向善的开端。</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3286148"/>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520">
                <a:tc>
                  <a:txBody>
                    <a:bodyPr/>
                    <a:lstStyle/>
                    <a:p>
                      <a:pPr algn="ctr">
                        <a:spcAft>
                          <a:spcPts val="0"/>
                        </a:spcAft>
                      </a:pPr>
                      <a:r>
                        <a:rPr lang="en-US" sz="2000" b="1" kern="100" dirty="0" smtClean="0">
                          <a:latin typeface="Times New Roman" panose="02020603050405020304"/>
                          <a:cs typeface="Courier New" panose="02070309020205020404"/>
                        </a:rPr>
                        <a:t>2015</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Ⅰ</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18000"/>
                        </a:lnSpc>
                        <a:spcAft>
                          <a:spcPts val="0"/>
                        </a:spcAft>
                      </a:pPr>
                      <a:r>
                        <a:rPr lang="zh-CN" altLang="en-US" sz="2000" b="1" kern="100" dirty="0" smtClean="0">
                          <a:latin typeface="Times New Roman" panose="02020603050405020304"/>
                          <a:cs typeface="Times New Roman" panose="02020603050405020304"/>
                        </a:rPr>
                        <a:t>    对于以上事情，你怎么看？请给小陈、老陈或其他相关方写一封信，表明你的态度，阐述你的看法。</a:t>
                      </a:r>
                      <a:endParaRPr lang="zh-CN" altLang="en-US" sz="2000" b="1" kern="100" dirty="0" smtClean="0">
                        <a:latin typeface="宋体" panose="02010600030101010101" pitchFamily="2" charset="-122"/>
                        <a:cs typeface="Courier New" panose="02070309020205020404"/>
                      </a:endParaRPr>
                    </a:p>
                    <a:p>
                      <a:pPr>
                        <a:lnSpc>
                          <a:spcPct val="118000"/>
                        </a:lnSpc>
                      </a:pPr>
                      <a:r>
                        <a:rPr lang="zh-CN" altLang="en-US" sz="2000" b="1" dirty="0" smtClean="0">
                          <a:latin typeface="Times New Roman" panose="02020603050405020304"/>
                          <a:ea typeface="+mn-ea"/>
                          <a:cs typeface="Times New Roman" panose="02020603050405020304"/>
                        </a:rPr>
                        <a:t>        要求：综合材料内容及含意，选好角度，确定立意，完成写作任务。明确收信人，统一以</a:t>
                      </a:r>
                      <a:r>
                        <a:rPr lang="zh-CN" altLang="en-US" sz="2000" b="1" dirty="0" smtClean="0">
                          <a:latin typeface="+mn-lt"/>
                          <a:ea typeface="+mn-ea"/>
                          <a:cs typeface="Times New Roman" panose="02020603050405020304"/>
                        </a:rPr>
                        <a:t>“</a:t>
                      </a:r>
                      <a:r>
                        <a:rPr lang="zh-CN" altLang="en-US" sz="2000" b="1" dirty="0" smtClean="0">
                          <a:latin typeface="Times New Roman" panose="02020603050405020304"/>
                          <a:ea typeface="+mn-ea"/>
                          <a:cs typeface="Times New Roman" panose="02020603050405020304"/>
                        </a:rPr>
                        <a:t>明华</a:t>
                      </a:r>
                      <a:r>
                        <a:rPr lang="zh-CN" altLang="en-US" sz="2000" b="1" dirty="0" smtClean="0">
                          <a:latin typeface="+mn-lt"/>
                          <a:ea typeface="+mn-ea"/>
                          <a:cs typeface="Times New Roman" panose="02020603050405020304"/>
                        </a:rPr>
                        <a:t>”</a:t>
                      </a:r>
                      <a:r>
                        <a:rPr lang="zh-CN" altLang="en-US" sz="2000" b="1" dirty="0" smtClean="0">
                          <a:latin typeface="Times New Roman" panose="02020603050405020304"/>
                          <a:ea typeface="+mn-ea"/>
                          <a:cs typeface="Times New Roman" panose="02020603050405020304"/>
                        </a:rPr>
                        <a:t>为写信人，不得泄露个人信息</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一天，他把自己锁在了家门外。于是，他打电话</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寻找开锁匠，开锁匠很快就撬开了锁。看到他惊讶的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表情，开锁匠解释道：</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锁只防君子，不防小人。</a:t>
            </a:r>
            <a:r>
              <a:rPr lang="en-US" sz="2400" b="1" kern="100" dirty="0" smtClean="0">
                <a:latin typeface="Times New Roman" panose="02020603050405020304"/>
                <a:ea typeface="楷体_GB2312" panose="02010609030101010101" pitchFamily="49" charset="-122"/>
                <a:cs typeface="Courier New" panose="02070309020205020404"/>
              </a:rPr>
              <a:t>1%</a:t>
            </a: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的人永远是诚实的，他们绝不会偷盗；还有</a:t>
            </a:r>
            <a:r>
              <a:rPr lang="en-US" sz="2400" b="1" kern="100" dirty="0" smtClean="0">
                <a:latin typeface="Times New Roman" panose="02020603050405020304"/>
                <a:ea typeface="楷体_GB2312" panose="02010609030101010101" pitchFamily="49" charset="-122"/>
                <a:cs typeface="Courier New" panose="02070309020205020404"/>
              </a:rPr>
              <a:t>1%</a:t>
            </a:r>
            <a:r>
              <a:rPr lang="zh-CN" altLang="en-US" sz="2400" b="1" kern="100" dirty="0" smtClean="0">
                <a:latin typeface="Times New Roman" panose="02020603050405020304"/>
                <a:ea typeface="楷体_GB2312" panose="02010609030101010101" pitchFamily="49" charset="-122"/>
                <a:cs typeface="Times New Roman" panose="02020603050405020304"/>
              </a:rPr>
              <a:t>的人永</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远都是不诚实的，他们总会想方设法撬开你的锁，偷</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走你的电视机；其余的人在正常情况下是不会偷盗的，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但如果他们受到的诱惑足够大，也会变得不诚实。锁</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防的并不是小偷，因为如果小偷真的想入侵你的房子，</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285860"/>
            <a:ext cx="7715304" cy="507209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有锁他们也能做到；锁真正防的是那些大多数时候诚</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实，但有可能会在你的门没有上锁的情况下产生偷盗</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行为的人。</a:t>
            </a:r>
            <a:r>
              <a:rPr lang="zh-CN" alt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ea typeface="楷体_GB2312" panose="02010609030101010101" pitchFamily="49" charset="-122"/>
                <a:cs typeface="楷体_GB2312" panose="02010609030101010101" pitchFamily="49" charset="-122"/>
              </a:rPr>
              <a:t>              这</a:t>
            </a:r>
            <a:r>
              <a:rPr lang="en-US" sz="2400" b="1" dirty="0" smtClean="0">
                <a:latin typeface="Times New Roman" panose="02020603050405020304"/>
                <a:ea typeface="楷体_GB2312" panose="02010609030101010101" pitchFamily="49" charset="-122"/>
              </a:rPr>
              <a:t>98%</a:t>
            </a:r>
            <a:r>
              <a:rPr lang="zh-CN" altLang="en-US" sz="2400" b="1" dirty="0" smtClean="0">
                <a:latin typeface="Times New Roman" panose="02020603050405020304"/>
                <a:ea typeface="楷体_GB2312" panose="02010609030101010101" pitchFamily="49" charset="-122"/>
                <a:cs typeface="Times New Roman" panose="02020603050405020304"/>
              </a:rPr>
              <a:t>的人并非都是不道德的，他们也不是逮住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机会就会行骗的人，他们可能只是需要被监督以保证</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自己不走歪路的人。</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材料由两段话组成，先叙述故事，而后用一句话揭示材料的实质：这</a:t>
            </a:r>
            <a:r>
              <a:rPr lang="en-US" altLang="zh-CN" sz="2400" b="1" kern="100" dirty="0" smtClean="0">
                <a:solidFill>
                  <a:srgbClr val="990033"/>
                </a:solidFill>
                <a:latin typeface="+mj-ea"/>
                <a:ea typeface="+mj-ea"/>
                <a:cs typeface="Courier New" panose="02070309020205020404"/>
              </a:rPr>
              <a:t>98%</a:t>
            </a:r>
            <a:r>
              <a:rPr lang="zh-CN" altLang="en-US" sz="2400" b="1" kern="100" dirty="0" smtClean="0">
                <a:solidFill>
                  <a:srgbClr val="990033"/>
                </a:solidFill>
                <a:latin typeface="+mj-ea"/>
                <a:ea typeface="+mj-ea"/>
                <a:cs typeface="Courier New" panose="02070309020205020404"/>
              </a:rPr>
              <a:t>的人并非都是不道德的，他们也不是逮住机会就会行骗的人，他们可能只是需要被监督以保证自己不走歪路的人。这是一则颇有思想内涵的材料，审题时着重抓住这一句话，可以探讨人性的复杂性，也可以阐述监督对于人生的意义。立意参考：人半是天使，半是魔鬼；加强自我修炼；君子慎独；人是需要监督的；自觉接受各种监督，保证安全；等等。</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学校禁止学生在课堂上玩手机，但是屡禁不止。</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某班主任为检查学生是否在课堂上玩手机，在学生上</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课时，悄悄往班群里发了红包，凭借抢红包的记录，</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查出了十几名学生违纪。被抓的学生虽然承认自己违</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反了学校纪律，但对老师的做法普遍表示不能接受。</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对于该班主任的做法，你怎么看？请综合材料内</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容及含意作文，表明你的态度，阐述你的看法。</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不要套作，不得抄袭。</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285860"/>
            <a:ext cx="7715304" cy="507209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p>
          <a:p>
            <a:pPr indent="266700" algn="just">
              <a:lnSpc>
                <a:spcPts val="3500"/>
              </a:lnSpc>
              <a:spcAft>
                <a:spcPts val="0"/>
              </a:spcAft>
            </a:pPr>
            <a:endParaRPr lang="en-US" altLang="zh-CN" sz="2400" b="1" kern="100" dirty="0" smtClean="0">
              <a:latin typeface="Times New Roman" panose="02020603050405020304"/>
              <a:ea typeface="楷体_GB2312" panose="02010609030101010101" pitchFamily="49" charset="-122"/>
              <a:cs typeface="Courier New" panose="02070309020205020404"/>
            </a:endParaRPr>
          </a:p>
          <a:p>
            <a:pPr indent="266700" algn="just">
              <a:lnSpc>
                <a:spcPts val="3500"/>
              </a:lnSpc>
              <a:spcAft>
                <a:spcPts val="0"/>
              </a:spcAft>
            </a:pPr>
            <a:endParaRPr lang="en-US" altLang="zh-CN" sz="2400" b="1" kern="100" dirty="0" smtClean="0">
              <a:latin typeface="Times New Roman" panose="02020603050405020304"/>
              <a:ea typeface="楷体_GB2312" panose="02010609030101010101" pitchFamily="49" charset="-122"/>
              <a:cs typeface="Courier New" panose="02070309020205020404"/>
            </a:endParaRPr>
          </a:p>
          <a:p>
            <a:pPr algn="just">
              <a:lnSpc>
                <a:spcPts val="3500"/>
              </a:lnSpc>
              <a:spcAft>
                <a:spcPts val="0"/>
              </a:spcAft>
            </a:pPr>
            <a:r>
              <a:rPr lang="en-US" alt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en-US"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班主任为了维护校纪，营造良好的学习环境，严明校纪无可厚非，但是这种做法值得商榷。错误的做法会影响教育的效果，同时也破坏了校纪的严肃性。</a:t>
            </a:r>
          </a:p>
          <a:p>
            <a:pPr indent="266700" algn="just">
              <a:lnSpc>
                <a:spcPts val="3500"/>
              </a:lnSpc>
              <a:spcAft>
                <a:spcPts val="0"/>
              </a:spcAft>
            </a:pP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down)">
                                      <p:cBhvr>
                                        <p:cTn id="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题十六　结构严谨亮人眼</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2"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13" name="Group 48"/>
          <p:cNvGrpSpPr/>
          <p:nvPr/>
        </p:nvGrpSpPr>
        <p:grpSpPr bwMode="auto">
          <a:xfrm>
            <a:off x="0" y="3572339"/>
            <a:ext cx="609600" cy="2928732"/>
            <a:chOff x="1" y="3605"/>
            <a:chExt cx="384" cy="2682"/>
          </a:xfrm>
        </p:grpSpPr>
        <p:pic>
          <p:nvPicPr>
            <p:cNvPr id="14"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069975"/>
          <a:ext cx="7470775" cy="4157663"/>
        </p:xfrm>
        <a:graphic>
          <a:graphicData uri="http://schemas.openxmlformats.org/presentationml/2006/ole">
            <p:oleObj spid="_x0000_s163841" name="Document" r:id="rId4" imgW="7583554" imgH="4264511"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pic>
        <p:nvPicPr>
          <p:cNvPr id="651267" name="Picture 3" descr="T35"/>
          <p:cNvPicPr>
            <a:picLocks noChangeAspect="1" noChangeArrowheads="1"/>
          </p:cNvPicPr>
          <p:nvPr/>
        </p:nvPicPr>
        <p:blipFill>
          <a:blip r:embed="rId3" cstate="print"/>
          <a:srcRect/>
          <a:stretch>
            <a:fillRect/>
          </a:stretch>
        </p:blipFill>
        <p:spPr bwMode="auto">
          <a:xfrm>
            <a:off x="1928794" y="1428736"/>
            <a:ext cx="5715040" cy="4594028"/>
          </a:xfrm>
          <a:prstGeom prst="rect">
            <a:avLst/>
          </a:prstGeom>
          <a:noFill/>
          <a:ln w="9525">
            <a:noFill/>
            <a:miter lim="800000"/>
            <a:headEnd/>
            <a:tailEnd/>
          </a:ln>
        </p:spPr>
      </p:pic>
      <p:grpSp>
        <p:nvGrpSpPr>
          <p:cNvPr id="8" name="Group 46"/>
          <p:cNvGrpSpPr/>
          <p:nvPr/>
        </p:nvGrpSpPr>
        <p:grpSpPr bwMode="auto">
          <a:xfrm>
            <a:off x="0" y="713936"/>
            <a:ext cx="609600" cy="2715231"/>
            <a:chOff x="1" y="1155"/>
            <a:chExt cx="384" cy="2272"/>
          </a:xfrm>
        </p:grpSpPr>
        <p:pic>
          <p:nvPicPr>
            <p:cNvPr id="12" name="Picture 32"/>
            <p:cNvPicPr>
              <a:picLocks noChangeAspect="1" noChangeArrowheads="1"/>
            </p:cNvPicPr>
            <p:nvPr/>
          </p:nvPicPr>
          <p:blipFill>
            <a:blip r:embed="rId4" cstate="print"/>
            <a:srcRect/>
            <a:stretch>
              <a:fillRect/>
            </a:stretch>
          </p:blipFill>
          <p:spPr bwMode="auto">
            <a:xfrm>
              <a:off x="1" y="1155"/>
              <a:ext cx="384" cy="2272"/>
            </a:xfrm>
            <a:prstGeom prst="rect">
              <a:avLst/>
            </a:prstGeom>
            <a:noFill/>
            <a:ln w="9525">
              <a:noFill/>
              <a:miter lim="800000"/>
              <a:headEnd/>
              <a:tailEnd/>
            </a:ln>
          </p:spPr>
        </p:pic>
        <p:sp>
          <p:nvSpPr>
            <p:cNvPr id="13" name="内容占位符 2">
              <a:hlinkClick r:id="rId5"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071546"/>
          <a:ext cx="7350125" cy="5106988"/>
        </p:xfrm>
        <a:graphic>
          <a:graphicData uri="http://schemas.openxmlformats.org/presentationml/2006/ole">
            <p:oleObj spid="_x0000_s174081" name="Document" r:id="rId5" imgW="7946625" imgH="555608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400194"/>
          <a:ext cx="7435850" cy="4743450"/>
        </p:xfrm>
        <a:graphic>
          <a:graphicData uri="http://schemas.openxmlformats.org/presentationml/2006/ole">
            <p:oleObj spid="_x0000_s176129" name="Document" r:id="rId5" imgW="7885933" imgH="505633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931863" y="1422400"/>
          <a:ext cx="7620000" cy="4013200"/>
        </p:xfrm>
        <a:graphic>
          <a:graphicData uri="http://schemas.openxmlformats.org/presentationml/2006/ole">
            <p:oleObj spid="_x0000_s27649" name="Microsoft Office Word 97 - 2003 文档" r:id="rId4" imgW="7640654" imgH="4052854"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349394"/>
          <a:ext cx="7435850" cy="4865688"/>
        </p:xfrm>
        <a:graphic>
          <a:graphicData uri="http://schemas.openxmlformats.org/presentationml/2006/ole">
            <p:oleObj spid="_x0000_s177153" name="Document" r:id="rId5" imgW="7876237" imgH="517568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6800" y="1338263"/>
          <a:ext cx="7535863" cy="4960937"/>
        </p:xfrm>
        <a:graphic>
          <a:graphicData uri="http://schemas.openxmlformats.org/presentationml/2006/ole">
            <p:oleObj spid="_x0000_s178177" name="Microsoft Office Word 97 - 2003 文档" r:id="rId5" imgW="7838170" imgH="519154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138238"/>
          <a:ext cx="7229475" cy="5089525"/>
        </p:xfrm>
        <a:graphic>
          <a:graphicData uri="http://schemas.openxmlformats.org/presentationml/2006/ole">
            <p:oleObj spid="_x0000_s179201" name="Document" r:id="rId5" imgW="7512807" imgH="532351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08088"/>
          <a:ext cx="7262813" cy="4743450"/>
        </p:xfrm>
        <a:graphic>
          <a:graphicData uri="http://schemas.openxmlformats.org/presentationml/2006/ole">
            <p:oleObj spid="_x0000_s180225" name="Document" r:id="rId5" imgW="7702064" imgH="5061019" progId="Word.Document.8">
              <p:embed/>
            </p:oleObj>
          </a:graphicData>
        </a:graphic>
      </p:graphicFrame>
      <p:pic>
        <p:nvPicPr>
          <p:cNvPr id="680963" name="Picture 3"/>
          <p:cNvPicPr>
            <a:picLocks noChangeAspect="1" noChangeArrowheads="1"/>
          </p:cNvPicPr>
          <p:nvPr/>
        </p:nvPicPr>
        <p:blipFill>
          <a:blip r:embed="rId6" cstate="print"/>
          <a:srcRect/>
          <a:stretch>
            <a:fillRect/>
          </a:stretch>
        </p:blipFill>
        <p:spPr bwMode="auto">
          <a:xfrm>
            <a:off x="3214678" y="5000636"/>
            <a:ext cx="3157540" cy="1235787"/>
          </a:xfrm>
          <a:prstGeom prst="rect">
            <a:avLst/>
          </a:prstGeom>
          <a:noFill/>
          <a:ln w="9525">
            <a:noFill/>
            <a:miter lim="800000"/>
            <a:headEnd/>
            <a:tailEnd/>
          </a:ln>
          <a:effectLst/>
        </p:spPr>
      </p:pic>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7"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069975"/>
          <a:ext cx="7194550" cy="5019675"/>
        </p:xfrm>
        <a:graphic>
          <a:graphicData uri="http://schemas.openxmlformats.org/presentationml/2006/ole">
            <p:oleObj spid="_x0000_s181249" name="Document" r:id="rId5" imgW="7927591" imgH="556510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93813"/>
          <a:ext cx="7400925" cy="4762500"/>
        </p:xfrm>
        <a:graphic>
          <a:graphicData uri="http://schemas.openxmlformats.org/presentationml/2006/ole">
            <p:oleObj spid="_x0000_s182273" name="Document" r:id="rId5" imgW="7857204" imgH="507219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25" y="1363682"/>
          <a:ext cx="7264400" cy="4779962"/>
        </p:xfrm>
        <a:graphic>
          <a:graphicData uri="http://schemas.openxmlformats.org/presentationml/2006/ole">
            <p:oleObj spid="_x0000_s183297" name="Document" r:id="rId5" imgW="7857204" imgH="518361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6800" y="1303338"/>
          <a:ext cx="7535863" cy="5130800"/>
        </p:xfrm>
        <a:graphic>
          <a:graphicData uri="http://schemas.openxmlformats.org/presentationml/2006/ole">
            <p:oleObj spid="_x0000_s184321" name="Microsoft Office Word 97 - 2003 文档" r:id="rId5" imgW="7838170" imgH="5366425"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357298"/>
          <a:ext cx="7400925" cy="4260850"/>
        </p:xfrm>
        <a:graphic>
          <a:graphicData uri="http://schemas.openxmlformats.org/presentationml/2006/ole">
            <p:oleObj spid="_x0000_s185345" name="Document" r:id="rId5" imgW="7564520" imgH="4365471"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363663"/>
          <a:ext cx="7245350" cy="4175125"/>
        </p:xfrm>
        <a:graphic>
          <a:graphicData uri="http://schemas.openxmlformats.org/presentationml/2006/ole">
            <p:oleObj spid="_x0000_s186369" name="Document" r:id="rId5" imgW="7545487" imgH="437268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4744596"/>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3404">
                <a:tc>
                  <a:txBody>
                    <a:bodyPr/>
                    <a:lstStyle/>
                    <a:p>
                      <a:pPr algn="ctr">
                        <a:spcAft>
                          <a:spcPts val="0"/>
                        </a:spcAft>
                      </a:pPr>
                      <a:r>
                        <a:rPr lang="en-US" sz="2000" b="1" kern="100" dirty="0" smtClean="0">
                          <a:latin typeface="Times New Roman" panose="02020603050405020304"/>
                          <a:cs typeface="Courier New" panose="02070309020205020404"/>
                        </a:rPr>
                        <a:t>2015</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Ⅱ</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8000"/>
                        </a:lnSpc>
                      </a:pPr>
                      <a:r>
                        <a:rPr lang="zh-CN" altLang="en-US" sz="2000" b="1" kern="1200" dirty="0" smtClean="0">
                          <a:solidFill>
                            <a:schemeClr val="tx1"/>
                          </a:solidFill>
                          <a:latin typeface="+mn-lt"/>
                          <a:ea typeface="+mn-ea"/>
                          <a:cs typeface="+mn-cs"/>
                        </a:rPr>
                        <a:t>阅读下面的材料，根据要求写一篇不少于</a:t>
                      </a:r>
                      <a:r>
                        <a:rPr lang="en-US" sz="2000" b="1" kern="1200" dirty="0" smtClean="0">
                          <a:solidFill>
                            <a:schemeClr val="tx1"/>
                          </a:solidFill>
                          <a:latin typeface="+mn-lt"/>
                          <a:ea typeface="+mn-ea"/>
                          <a:cs typeface="+mn-cs"/>
                        </a:rPr>
                        <a:t>800</a:t>
                      </a:r>
                      <a:r>
                        <a:rPr lang="zh-CN" altLang="en-US" sz="2000" b="1" kern="1200" dirty="0" smtClean="0">
                          <a:solidFill>
                            <a:schemeClr val="tx1"/>
                          </a:solidFill>
                          <a:latin typeface="+mn-lt"/>
                          <a:ea typeface="+mn-ea"/>
                          <a:cs typeface="+mn-cs"/>
                        </a:rPr>
                        <a:t>字的文章。</a:t>
                      </a:r>
                      <a:r>
                        <a:rPr lang="en-US" sz="2000" b="1" kern="1200" dirty="0" smtClean="0">
                          <a:solidFill>
                            <a:schemeClr val="tx1"/>
                          </a:solidFill>
                          <a:latin typeface="+mn-lt"/>
                          <a:ea typeface="+mn-ea"/>
                          <a:cs typeface="+mn-cs"/>
                        </a:rPr>
                        <a:t>(60</a:t>
                      </a:r>
                      <a:r>
                        <a:rPr lang="zh-CN" altLang="en-US" sz="2000" b="1" kern="1200" dirty="0" smtClean="0">
                          <a:solidFill>
                            <a:schemeClr val="tx1"/>
                          </a:solidFill>
                          <a:latin typeface="+mn-lt"/>
                          <a:ea typeface="+mn-ea"/>
                          <a:cs typeface="+mn-cs"/>
                        </a:rPr>
                        <a:t>分</a:t>
                      </a:r>
                      <a:r>
                        <a:rPr lang="en-US" sz="2000" b="1" kern="1200" dirty="0" smtClean="0">
                          <a:solidFill>
                            <a:schemeClr val="tx1"/>
                          </a:solidFill>
                          <a:latin typeface="+mn-lt"/>
                          <a:ea typeface="+mn-ea"/>
                          <a:cs typeface="+mn-cs"/>
                        </a:rPr>
                        <a:t>)</a:t>
                      </a:r>
                      <a:endParaRPr lang="zh-CN" altLang="en-US" sz="2000" b="1" kern="1200" dirty="0" smtClean="0">
                        <a:solidFill>
                          <a:schemeClr val="tx1"/>
                        </a:solidFill>
                        <a:latin typeface="+mn-lt"/>
                        <a:ea typeface="+mn-ea"/>
                        <a:cs typeface="+mn-cs"/>
                      </a:endParaRPr>
                    </a:p>
                    <a:p>
                      <a:pPr>
                        <a:lnSpc>
                          <a:spcPct val="118000"/>
                        </a:lnSpc>
                      </a:pPr>
                      <a:r>
                        <a:rPr lang="en-US" sz="2000" b="1" kern="1200" dirty="0" smtClean="0">
                          <a:solidFill>
                            <a:schemeClr val="tx1"/>
                          </a:solidFill>
                          <a:latin typeface="+mn-lt"/>
                          <a:ea typeface="+mn-ea"/>
                          <a:cs typeface="+mn-cs"/>
                        </a:rPr>
                        <a:t>        </a:t>
                      </a:r>
                      <a:r>
                        <a:rPr lang="zh-CN" altLang="en-US" sz="2000" b="1" kern="1200" dirty="0" smtClean="0">
                          <a:solidFill>
                            <a:schemeClr val="tx1"/>
                          </a:solidFill>
                          <a:latin typeface="楷体_GB2312" panose="02010609030101010101" pitchFamily="49" charset="-122"/>
                          <a:ea typeface="楷体_GB2312" panose="02010609030101010101" pitchFamily="49" charset="-122"/>
                          <a:cs typeface="+mn-cs"/>
                        </a:rPr>
                        <a:t>当代风采人物评选活动已产生最后三名候选人：大李，笃学敏思，矢志创新，为破解生命科学之谜做出重大贡献，率领团队一举跻身国际学术最前沿。老王，爱岗敬业，练就一手绝活，变普通技术为完美艺术，走出一条从职高生到焊接大师的“大国工匠”之路。小刘，酷爱摄影，跋山涉水捕捉世间美景，他的博客赢得网友一片赞叹：“你带我们品味大千世”“你帮我们留住美丽乡愁”。</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pic>
        <p:nvPicPr>
          <p:cNvPr id="681987" name="Picture 3"/>
          <p:cNvPicPr>
            <a:picLocks noChangeAspect="1" noChangeArrowheads="1"/>
          </p:cNvPicPr>
          <p:nvPr/>
        </p:nvPicPr>
        <p:blipFill>
          <a:blip r:embed="rId4" cstate="print"/>
          <a:srcRect/>
          <a:stretch>
            <a:fillRect/>
          </a:stretch>
        </p:blipFill>
        <p:spPr bwMode="auto">
          <a:xfrm>
            <a:off x="2786050" y="1627244"/>
            <a:ext cx="3929090" cy="4541044"/>
          </a:xfrm>
          <a:prstGeom prst="rect">
            <a:avLst/>
          </a:prstGeom>
          <a:noFill/>
          <a:ln w="9525">
            <a:noFill/>
            <a:miter lim="800000"/>
            <a:headEnd/>
            <a:tailEnd/>
          </a:ln>
          <a:effectLst/>
        </p:spPr>
      </p:pic>
      <p:grpSp>
        <p:nvGrpSpPr>
          <p:cNvPr id="10"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3"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793750" y="931863"/>
          <a:ext cx="7935913" cy="5675312"/>
        </p:xfrm>
        <a:graphic>
          <a:graphicData uri="http://schemas.openxmlformats.org/presentationml/2006/ole">
            <p:oleObj spid="_x0000_s187393" name="Document" r:id="rId5" imgW="8417791" imgH="605404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317645"/>
          <a:ext cx="7523162" cy="4968875"/>
        </p:xfrm>
        <a:graphic>
          <a:graphicData uri="http://schemas.openxmlformats.org/presentationml/2006/ole">
            <p:oleObj spid="_x0000_s189441" name="Document" r:id="rId5" imgW="8294254" imgH="549515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66845"/>
          <a:ext cx="7504113" cy="5019675"/>
        </p:xfrm>
        <a:graphic>
          <a:graphicData uri="http://schemas.openxmlformats.org/presentationml/2006/ole">
            <p:oleObj spid="_x0000_s190465" name="Document" r:id="rId5" imgW="8275220" imgH="555608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6800" y="1270000"/>
          <a:ext cx="7485063" cy="5029200"/>
        </p:xfrm>
        <a:graphic>
          <a:graphicData uri="http://schemas.openxmlformats.org/presentationml/2006/ole">
            <p:oleObj spid="_x0000_s191489" name="Microsoft Office Word 97 - 2003 文档" r:id="rId5" imgW="8237513" imgH="557447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2013" y="1312881"/>
          <a:ext cx="7661275" cy="4830763"/>
        </p:xfrm>
        <a:graphic>
          <a:graphicData uri="http://schemas.openxmlformats.org/presentationml/2006/ole">
            <p:oleObj spid="_x0000_s192513" name="Document" r:id="rId4" imgW="8440057" imgH="5358493"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 calcmode="lin" valueType="num">
                                      <p:cBhvr additive="base">
                                        <p:cTn id="17" dur="500" fill="hold"/>
                                        <p:tgtEl>
                                          <p:spTgt spid="395266"/>
                                        </p:tgtEl>
                                        <p:attrNameLst>
                                          <p:attrName>ppt_x</p:attrName>
                                        </p:attrNameLst>
                                      </p:cBhvr>
                                      <p:tavLst>
                                        <p:tav tm="0">
                                          <p:val>
                                            <p:strVal val="#ppt_x"/>
                                          </p:val>
                                        </p:tav>
                                        <p:tav tm="100000">
                                          <p:val>
                                            <p:strVal val="#ppt_x"/>
                                          </p:val>
                                        </p:tav>
                                      </p:tavLst>
                                    </p:anim>
                                    <p:anim calcmode="lin" valueType="num">
                                      <p:cBhvr additive="base">
                                        <p:cTn id="18" dur="500" fill="hold"/>
                                        <p:tgtEl>
                                          <p:spTgt spid="395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57224" y="1289046"/>
          <a:ext cx="7678737" cy="1639888"/>
        </p:xfrm>
        <a:graphic>
          <a:graphicData uri="http://schemas.openxmlformats.org/presentationml/2006/ole">
            <p:oleObj spid="_x0000_s193538" name="Microsoft Office Word 97 - 2003 文档" r:id="rId4" imgW="8440057" imgH="1819097" progId="Word.Document.8">
              <p:embed/>
            </p:oleObj>
          </a:graphicData>
        </a:graphic>
      </p:graphicFrame>
      <p:graphicFrame>
        <p:nvGraphicFramePr>
          <p:cNvPr id="649219" name="Object 3"/>
          <p:cNvGraphicFramePr>
            <a:graphicFrameLocks noChangeAspect="1"/>
          </p:cNvGraphicFramePr>
          <p:nvPr/>
        </p:nvGraphicFramePr>
        <p:xfrm>
          <a:off x="1066800" y="2506663"/>
          <a:ext cx="7399338" cy="3403600"/>
        </p:xfrm>
        <a:graphic>
          <a:graphicData uri="http://schemas.openxmlformats.org/presentationml/2006/ole">
            <p:oleObj spid="_x0000_s193537" name="Microsoft Office Word 97 - 2003 文档" r:id="rId5" imgW="8154915" imgH="3771606" progId="Word.Document.8">
              <p:embed/>
            </p:oleObj>
          </a:graphicData>
        </a:graphic>
      </p:graphicFrame>
      <p:grpSp>
        <p:nvGrpSpPr>
          <p:cNvPr id="11" name="Group 48"/>
          <p:cNvGrpSpPr/>
          <p:nvPr/>
        </p:nvGrpSpPr>
        <p:grpSpPr bwMode="auto">
          <a:xfrm>
            <a:off x="0" y="3572339"/>
            <a:ext cx="609600" cy="2928732"/>
            <a:chOff x="1" y="3605"/>
            <a:chExt cx="384" cy="2682"/>
          </a:xfrm>
        </p:grpSpPr>
        <p:pic>
          <p:nvPicPr>
            <p:cNvPr id="12"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3" name="内容占位符 2">
              <a:hlinkClick r:id="rId8"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9219"/>
                                        </p:tgtEl>
                                        <p:attrNameLst>
                                          <p:attrName>style.visibility</p:attrName>
                                        </p:attrNameLst>
                                      </p:cBhvr>
                                      <p:to>
                                        <p:strVal val="visible"/>
                                      </p:to>
                                    </p:set>
                                    <p:animEffect transition="in" filter="wipe(down)">
                                      <p:cBhvr>
                                        <p:cTn id="7" dur="500"/>
                                        <p:tgtEl>
                                          <p:spTgt spid="64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2" y="1214422"/>
          <a:ext cx="7712103" cy="5124450"/>
        </p:xfrm>
        <a:graphic>
          <a:graphicData uri="http://schemas.openxmlformats.org/presentationml/2006/ole">
            <p:oleObj spid="_x0000_s194561" name="Document" r:id="rId5" imgW="8440057" imgH="5676519"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277942"/>
          <a:ext cx="7556500" cy="2794000"/>
        </p:xfrm>
        <a:graphic>
          <a:graphicData uri="http://schemas.openxmlformats.org/presentationml/2006/ole">
            <p:oleObj spid="_x0000_s195585" name="Microsoft Office Word 97 - 2003 文档" r:id="rId5" imgW="8307182" imgH="3095890"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557059" name="Object 3"/>
          <p:cNvGraphicFramePr>
            <a:graphicFrameLocks noChangeAspect="1"/>
          </p:cNvGraphicFramePr>
          <p:nvPr/>
        </p:nvGraphicFramePr>
        <p:xfrm>
          <a:off x="1000125" y="1347803"/>
          <a:ext cx="7350125" cy="4295775"/>
        </p:xfrm>
        <a:graphic>
          <a:graphicData uri="http://schemas.openxmlformats.org/presentationml/2006/ole">
            <p:oleObj spid="_x0000_s196609" name="Microsoft Office Word 97 - 2003 文档" r:id="rId5" imgW="8079140" imgH="477796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2500330"/>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1702">
                <a:tc>
                  <a:txBody>
                    <a:bodyPr/>
                    <a:lstStyle/>
                    <a:p>
                      <a:pPr algn="ctr">
                        <a:spcAft>
                          <a:spcPts val="0"/>
                        </a:spcAft>
                      </a:pPr>
                      <a:r>
                        <a:rPr lang="en-US" sz="2000" b="1" kern="100" dirty="0" smtClean="0">
                          <a:latin typeface="Times New Roman" panose="02020603050405020304"/>
                          <a:cs typeface="Courier New" panose="02070309020205020404"/>
                        </a:rPr>
                        <a:t>2015</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Ⅱ</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8000"/>
                        </a:lnSpc>
                      </a:pPr>
                      <a:r>
                        <a:rPr lang="zh-CN" altLang="en-US" sz="2000" b="1" kern="1200" dirty="0" smtClean="0">
                          <a:solidFill>
                            <a:schemeClr val="tx1"/>
                          </a:solidFill>
                          <a:latin typeface="+mn-lt"/>
                          <a:ea typeface="+mn-ea"/>
                          <a:cs typeface="+mn-cs"/>
                        </a:rPr>
                        <a:t>         这三人中，你认为谁更具风采？请综合材料内容及含意作文，体现你的思考、权衡与选择。</a:t>
                      </a:r>
                    </a:p>
                    <a:p>
                      <a:pPr>
                        <a:lnSpc>
                          <a:spcPct val="118000"/>
                        </a:lnSpc>
                      </a:pPr>
                      <a:r>
                        <a:rPr lang="zh-CN" altLang="en-US" sz="2000" b="1" kern="1200" dirty="0" smtClean="0">
                          <a:solidFill>
                            <a:schemeClr val="tx1"/>
                          </a:solidFill>
                          <a:latin typeface="+mn-lt"/>
                          <a:ea typeface="+mn-ea"/>
                          <a:cs typeface="+mn-cs"/>
                        </a:rPr>
                        <a:t>        要求：选好角度，确定立意，明确文体，自拟标题；不要套作，不得抄袭</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62013" y="1233508"/>
          <a:ext cx="7626350" cy="5124450"/>
        </p:xfrm>
        <a:graphic>
          <a:graphicData uri="http://schemas.openxmlformats.org/presentationml/2006/ole">
            <p:oleObj spid="_x0000_s197633" name="Document" r:id="rId5" imgW="8401990" imgH="5676519"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题十六　结构严谨亮人眼</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376356"/>
          <a:ext cx="7591425" cy="1052512"/>
        </p:xfrm>
        <a:graphic>
          <a:graphicData uri="http://schemas.openxmlformats.org/presentationml/2006/ole">
            <p:oleObj spid="_x0000_s198658" name="Microsoft Office Word 97 - 2003 文档" r:id="rId5" imgW="8344890" imgH="1165376" progId="Word.Document.8">
              <p:embed/>
            </p:oleObj>
          </a:graphicData>
        </a:graphic>
      </p:graphicFrame>
      <p:graphicFrame>
        <p:nvGraphicFramePr>
          <p:cNvPr id="401411" name="Object 3"/>
          <p:cNvGraphicFramePr>
            <a:graphicFrameLocks noChangeAspect="1"/>
          </p:cNvGraphicFramePr>
          <p:nvPr/>
        </p:nvGraphicFramePr>
        <p:xfrm>
          <a:off x="1138238" y="2501900"/>
          <a:ext cx="7315200" cy="3587750"/>
        </p:xfrm>
        <a:graphic>
          <a:graphicData uri="http://schemas.openxmlformats.org/presentationml/2006/ole">
            <p:oleObj spid="_x0000_s198657" name="Microsoft Office Word 97 - 2003 文档" r:id="rId6" imgW="8041074" imgH="3981460"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宋体" panose="02010600030101010101" pitchFamily="2" charset="-122"/>
                <a:ea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 </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章。</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某电器集团在研发新产品的过程中遇到了难关，    </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工程师小李提出了一个大胆的设想，大家听后也很振</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奋，可静下心来一想，设想好是好，就是很难实现。</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小李的提议也就暂时被搁置起来了。工人师傅老王一</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直在仔细琢磨小李的方案，反复的实验、操作、验证，</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最后终于把小李的设想变成了现实，新产品研制成功。</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    公司要表彰有功人员，那把谁放在第一位呢？</a:t>
            </a:r>
            <a:r>
              <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rPr>
              <a:t> </a:t>
            </a: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大家产生了分歧，有人认为是老王，正是他的实践才</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   让设想成真；也有人认为应该是小李，没有他的大</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nSpc>
                <a:spcPts val="3500"/>
              </a:lnSpc>
              <a:spcAft>
                <a:spcPts val="0"/>
              </a:spcAft>
            </a:pPr>
            <a:r>
              <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rPr>
              <a:t> </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胆设想，就不会有解决问题的思路。</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      大家为此争论不休。</a:t>
            </a:r>
          </a:p>
          <a:p>
            <a:pPr>
              <a:lnSpc>
                <a:spcPts val="3500"/>
              </a:lnSpc>
            </a:pPr>
            <a:r>
              <a:rPr lang="zh-CN" altLang="en-US" sz="2400" b="1" dirty="0" smtClean="0">
                <a:latin typeface="+mj-ea"/>
                <a:ea typeface="+mj-ea"/>
              </a:rPr>
              <a:t>      要求选好角度，确定立意，明确文体，自拟标题； </a:t>
            </a:r>
            <a:endParaRPr lang="en-US" altLang="zh-CN" sz="2400" b="1" dirty="0" smtClean="0">
              <a:latin typeface="+mj-ea"/>
              <a:ea typeface="+mj-ea"/>
            </a:endParaRPr>
          </a:p>
          <a:p>
            <a:pPr>
              <a:lnSpc>
                <a:spcPts val="3500"/>
              </a:lnSpc>
            </a:pPr>
            <a:r>
              <a:rPr lang="en-US" altLang="zh-CN" sz="2400" b="1" dirty="0" smtClean="0">
                <a:latin typeface="+mj-ea"/>
                <a:ea typeface="+mj-ea"/>
              </a:rPr>
              <a:t>  </a:t>
            </a:r>
            <a:r>
              <a:rPr lang="zh-CN" altLang="en-US" sz="2400" b="1" dirty="0" smtClean="0">
                <a:latin typeface="+mj-ea"/>
                <a:ea typeface="+mj-ea"/>
              </a:rPr>
              <a:t>不要脱离材料内容及含意的范围作文，不要套作，不</a:t>
            </a:r>
            <a:endParaRPr lang="en-US" altLang="zh-CN" sz="2400" b="1" dirty="0" smtClean="0">
              <a:latin typeface="+mj-ea"/>
              <a:ea typeface="+mj-ea"/>
            </a:endParaRPr>
          </a:p>
          <a:p>
            <a:pPr>
              <a:lnSpc>
                <a:spcPts val="3500"/>
              </a:lnSpc>
            </a:pPr>
            <a:r>
              <a:rPr lang="en-US" altLang="zh-CN" sz="2400" b="1" dirty="0" smtClean="0">
                <a:latin typeface="+mj-ea"/>
                <a:ea typeface="+mj-ea"/>
              </a:rPr>
              <a:t>  </a:t>
            </a:r>
            <a:r>
              <a:rPr lang="zh-CN" altLang="en-US" sz="2400" b="1" dirty="0" smtClean="0">
                <a:latin typeface="+mj-ea"/>
                <a:ea typeface="+mj-ea"/>
              </a:rPr>
              <a:t>得抄袭。</a:t>
            </a:r>
            <a:endParaRPr lang="en-US" altLang="zh-CN" sz="2400" b="1" dirty="0" smtClean="0">
              <a:latin typeface="+mj-ea"/>
              <a:ea typeface="+mj-ea"/>
            </a:endParaRP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(1)</a:t>
            </a:r>
            <a:r>
              <a:rPr lang="zh-CN" altLang="en-US" sz="2400" b="1" kern="100" dirty="0" smtClean="0">
                <a:solidFill>
                  <a:srgbClr val="990033"/>
                </a:solidFill>
                <a:latin typeface="+mj-ea"/>
                <a:ea typeface="+mj-ea"/>
                <a:cs typeface="Courier New" panose="02070309020205020404"/>
              </a:rPr>
              <a:t>提出问题比解决问题更重要。</a:t>
            </a:r>
            <a:r>
              <a:rPr lang="en-US" altLang="zh-CN" sz="2400" b="1" kern="100" dirty="0" smtClean="0">
                <a:solidFill>
                  <a:srgbClr val="990033"/>
                </a:solidFill>
                <a:latin typeface="+mj-ea"/>
                <a:ea typeface="+mj-ea"/>
                <a:cs typeface="Courier New" panose="02070309020205020404"/>
              </a:rPr>
              <a:t>(2)</a:t>
            </a:r>
            <a:r>
              <a:rPr lang="zh-CN" altLang="en-US" sz="2400" b="1" kern="100" dirty="0" smtClean="0">
                <a:solidFill>
                  <a:srgbClr val="990033"/>
                </a:solidFill>
                <a:latin typeface="+mj-ea"/>
                <a:ea typeface="+mj-ea"/>
                <a:cs typeface="Courier New" panose="02070309020205020404"/>
              </a:rPr>
              <a:t>设想只有通过实践变成现实才有意义。</a:t>
            </a:r>
            <a:r>
              <a:rPr lang="en-US" altLang="zh-CN" sz="2400" b="1" kern="100" dirty="0" smtClean="0">
                <a:solidFill>
                  <a:srgbClr val="990033"/>
                </a:solidFill>
                <a:latin typeface="+mj-ea"/>
                <a:ea typeface="+mj-ea"/>
                <a:cs typeface="Courier New" panose="02070309020205020404"/>
              </a:rPr>
              <a:t>(3)</a:t>
            </a:r>
            <a:r>
              <a:rPr lang="zh-CN" altLang="en-US" sz="2400" b="1" kern="100" dirty="0" smtClean="0">
                <a:solidFill>
                  <a:srgbClr val="990033"/>
                </a:solidFill>
                <a:latin typeface="+mj-ea"/>
                <a:ea typeface="+mj-ea"/>
                <a:cs typeface="Courier New" panose="02070309020205020404"/>
              </a:rPr>
              <a:t>既要大胆设想，又要严谨实践。</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a:t>
            </a:r>
            <a:r>
              <a:rPr lang="zh-CN" altLang="en-US" sz="2400" b="1" kern="1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cs typeface="Times New Roman" panose="02020603050405020304"/>
              </a:rPr>
              <a:t>根据要求写一篇不少于</a:t>
            </a:r>
            <a:r>
              <a:rPr lang="en-US" sz="2400" b="1" kern="100" dirty="0" smtClean="0">
                <a:latin typeface="Times New Roman" panose="02020603050405020304"/>
                <a:cs typeface="Courier New" panose="02070309020205020404"/>
              </a:rPr>
              <a:t>800 </a:t>
            </a:r>
            <a:r>
              <a:rPr lang="zh-CN" altLang="en-US" sz="2400" b="1" kern="100" dirty="0" smtClean="0">
                <a:latin typeface="Times New Roman" panose="02020603050405020304"/>
                <a:cs typeface="Times New Roman" panose="02020603050405020304"/>
              </a:rPr>
              <a:t>字的文</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章。</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复旦大学前校长杨玉良在毕业典礼上致辞时，</a:t>
            </a:r>
            <a:r>
              <a:rPr lang="zh-CN" altLang="en-US" sz="2400" b="1" kern="100" dirty="0" smtClean="0">
                <a:latin typeface="宋体" panose="02010600030101010101" pitchFamily="2" charset="-122"/>
                <a:ea typeface="Times New Roman" panose="02020603050405020304"/>
                <a:cs typeface="Courier New" panose="02070309020205020404"/>
              </a:rPr>
              <a:t> </a:t>
            </a:r>
            <a:endParaRPr lang="en-US" altLang="zh-CN" sz="2400" b="1" kern="100" dirty="0" smtClean="0">
              <a:latin typeface="宋体" panose="02010600030101010101" pitchFamily="2" charset="-122"/>
              <a:ea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向一名女生真诚致歉。复旦大学某学院一名女生在拍</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毕业照时帽子掉在了地上，</a:t>
            </a:r>
            <a:r>
              <a:rPr lang="zh-CN" altLang="en-US" sz="2400" b="1" kern="1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低头捡时错过了合影的瞬</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间。虽然摄影师当场补拍了一张，</a:t>
            </a:r>
            <a:r>
              <a:rPr lang="zh-CN" altLang="en-US" sz="2400" b="1" kern="1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但后来发到同学们</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手里的却还是那张缺了一人的合影照。女生去找学院</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要求重印所有同学的毕业照，</a:t>
            </a:r>
            <a:r>
              <a:rPr lang="zh-CN" altLang="en-US" sz="2400" b="1" kern="1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学院却说是照相馆的责</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任，</a:t>
            </a:r>
            <a:r>
              <a:rPr lang="zh-CN" altLang="en-US" sz="2400" b="1" kern="1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让那位女生自己去交涉，还说那女生小题大做。</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楷体_GB2312" panose="02010609030101010101" pitchFamily="49" charset="-122"/>
                <a:cs typeface="Times New Roman" panose="02020603050405020304"/>
              </a:rPr>
              <a:t>            杨玉良就此事寄语同学们：带着对每一个人的尊</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重和关爱走向社会。</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nSpc>
                <a:spcPts val="3500"/>
              </a:lnSpc>
              <a:spcAft>
                <a:spcPts val="0"/>
              </a:spcAft>
            </a:pPr>
            <a:r>
              <a:rPr lang="zh-CN" altLang="en-US" sz="2400" b="1" kern="100" dirty="0" smtClean="0">
                <a:latin typeface="+mj-ea"/>
                <a:ea typeface="+mj-ea"/>
                <a:cs typeface="楷体_GB2312" panose="02010609030101010101" pitchFamily="49" charset="-122"/>
              </a:rPr>
              <a:t>       要求选好角度，确定立意，明确文体，自拟标 </a:t>
            </a:r>
            <a:endParaRPr lang="en-US" altLang="zh-CN" sz="2400" b="1" kern="100" dirty="0" smtClean="0">
              <a:latin typeface="+mj-ea"/>
              <a:ea typeface="+mj-ea"/>
              <a:cs typeface="楷体_GB2312" panose="02010609030101010101" pitchFamily="49" charset="-122"/>
            </a:endParaRPr>
          </a:p>
          <a:p>
            <a:pPr>
              <a:lnSpc>
                <a:spcPts val="3500"/>
              </a:lnSpc>
              <a:spcAft>
                <a:spcPts val="0"/>
              </a:spcAft>
            </a:pPr>
            <a:r>
              <a:rPr lang="en-US" altLang="zh-CN" sz="2400" b="1" kern="100" dirty="0" smtClean="0">
                <a:latin typeface="+mj-ea"/>
                <a:ea typeface="+mj-ea"/>
                <a:cs typeface="楷体_GB2312" panose="02010609030101010101" pitchFamily="49" charset="-122"/>
              </a:rPr>
              <a:t>   </a:t>
            </a:r>
            <a:r>
              <a:rPr lang="zh-CN" altLang="en-US" sz="2400" b="1" kern="100" dirty="0" smtClean="0">
                <a:latin typeface="+mj-ea"/>
                <a:ea typeface="+mj-ea"/>
                <a:cs typeface="楷体_GB2312" panose="02010609030101010101" pitchFamily="49" charset="-122"/>
              </a:rPr>
              <a:t>题；不要脱离材料内容及含意的范围作文，不要套作，</a:t>
            </a:r>
            <a:endParaRPr lang="en-US" altLang="zh-CN" sz="2400" b="1" kern="100" dirty="0" smtClean="0">
              <a:latin typeface="+mj-ea"/>
              <a:ea typeface="+mj-ea"/>
              <a:cs typeface="楷体_GB2312" panose="02010609030101010101" pitchFamily="49" charset="-122"/>
            </a:endParaRPr>
          </a:p>
          <a:p>
            <a:pPr>
              <a:lnSpc>
                <a:spcPts val="3500"/>
              </a:lnSpc>
              <a:spcAft>
                <a:spcPts val="0"/>
              </a:spcAft>
            </a:pPr>
            <a:r>
              <a:rPr lang="en-US" altLang="zh-CN" sz="2400" b="1" kern="100" dirty="0" smtClean="0">
                <a:latin typeface="+mj-ea"/>
                <a:ea typeface="+mj-ea"/>
                <a:cs typeface="楷体_GB2312" panose="02010609030101010101" pitchFamily="49" charset="-122"/>
              </a:rPr>
              <a:t>   </a:t>
            </a:r>
            <a:r>
              <a:rPr lang="zh-CN" altLang="en-US" sz="2400" b="1" kern="100" dirty="0" smtClean="0">
                <a:latin typeface="+mj-ea"/>
                <a:ea typeface="+mj-ea"/>
                <a:cs typeface="楷体_GB2312" panose="02010609030101010101" pitchFamily="49" charset="-122"/>
              </a:rPr>
              <a:t>不得抄袭；运用一种前面所讲的结构技法。</a:t>
            </a:r>
          </a:p>
          <a:p>
            <a:pPr indent="266700" algn="just">
              <a:lnSpc>
                <a:spcPts val="3500"/>
              </a:lnSpc>
              <a:spcAft>
                <a:spcPts val="0"/>
              </a:spcAft>
            </a:pPr>
            <a:r>
              <a:rPr lang="en-US" altLang="zh-CN" sz="2400" b="1" kern="100" dirty="0" smtClean="0">
                <a:latin typeface="黑体" panose="02010600030101010101" charset="-122"/>
                <a:ea typeface="黑体" panose="02010600030101010101" charset="-122"/>
                <a:cs typeface="Times New Roman" panose="02020603050405020304"/>
              </a:rPr>
              <a:t> </a:t>
            </a: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为现实材料作文题。一名毕业生因捡帽子错过了合影的瞬间，引起了后来一系列的事情。学院说女生小题大做，这是对个人缺乏尊重和关爱的表现。复旦大学前校长杨玉良的一声道歉，一句寄语，值得我们思考。如果没有尊重，人与人之间又怎能有真诚信任？如果缺少关爱，世界又怎能散发出生机与活力？据此，构思时，便可以围绕 “尊重与关爱”这一核心立意进行思考，表达对生活的理解，也可以选择“责任”与“勇于认错”等立意方向。</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森林中的迎新联欢会又要开始了。</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动物们都在紧张地准备着，天鹅、孔雀还是舞蹈，百</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灵、画眉自然还是美妙的歌声，只有狐狸犹豫不决，</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他想到天鹅、百灵等的节目虽好，只是太传统了，自</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己要时尚一些，狐狸绞尽脑汁，在节目中加进许多新</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的元素。</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     演出结束后，狐狸很郁闷，掌声最热烈的竟然还</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gn="just">
              <a:lnSpc>
                <a:spcPts val="3500"/>
              </a:lnSpc>
              <a:spcAft>
                <a:spcPts val="0"/>
              </a:spcAft>
            </a:pPr>
            <a:r>
              <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rPr>
              <a:t> </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是天鹅、孔雀、百灵、画眉的节目。</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nSpc>
                <a:spcPts val="3500"/>
              </a:lnSpc>
              <a:spcAft>
                <a:spcPts val="0"/>
              </a:spcAft>
            </a:pPr>
            <a:r>
              <a:rPr lang="zh-CN" altLang="en-US" sz="2400" b="1" kern="100" dirty="0" smtClean="0">
                <a:latin typeface="+mj-ea"/>
                <a:ea typeface="+mj-ea"/>
                <a:cs typeface="楷体_GB2312" panose="02010609030101010101" pitchFamily="49" charset="-122"/>
              </a:rPr>
              <a:t>       要求选好角度，确定立意，明确文体，自拟标</a:t>
            </a:r>
            <a:endParaRPr lang="en-US" altLang="zh-CN" sz="2400" b="1" kern="100" dirty="0" smtClean="0">
              <a:latin typeface="+mj-ea"/>
              <a:ea typeface="+mj-ea"/>
              <a:cs typeface="楷体_GB2312" panose="02010609030101010101" pitchFamily="49" charset="-122"/>
            </a:endParaRPr>
          </a:p>
          <a:p>
            <a:pPr>
              <a:lnSpc>
                <a:spcPts val="3500"/>
              </a:lnSpc>
              <a:spcAft>
                <a:spcPts val="0"/>
              </a:spcAft>
            </a:pPr>
            <a:r>
              <a:rPr lang="en-US" altLang="zh-CN" sz="2400" b="1" kern="100" dirty="0" smtClean="0">
                <a:latin typeface="+mj-ea"/>
                <a:ea typeface="+mj-ea"/>
                <a:cs typeface="楷体_GB2312" panose="02010609030101010101" pitchFamily="49" charset="-122"/>
              </a:rPr>
              <a:t>   </a:t>
            </a:r>
            <a:r>
              <a:rPr lang="zh-CN" altLang="en-US" sz="2400" b="1" kern="100" dirty="0" smtClean="0">
                <a:latin typeface="+mj-ea"/>
                <a:ea typeface="+mj-ea"/>
                <a:cs typeface="楷体_GB2312" panose="02010609030101010101" pitchFamily="49" charset="-122"/>
              </a:rPr>
              <a:t>题；不要脱离材料内容及含意的范围作文，不要套作，</a:t>
            </a:r>
            <a:endParaRPr lang="en-US" altLang="zh-CN" sz="2400" b="1" kern="100" dirty="0" smtClean="0">
              <a:latin typeface="+mj-ea"/>
              <a:ea typeface="+mj-ea"/>
              <a:cs typeface="楷体_GB2312" panose="02010609030101010101" pitchFamily="49" charset="-122"/>
            </a:endParaRPr>
          </a:p>
          <a:p>
            <a:pPr>
              <a:lnSpc>
                <a:spcPts val="3500"/>
              </a:lnSpc>
              <a:spcAft>
                <a:spcPts val="0"/>
              </a:spcAft>
            </a:pPr>
            <a:r>
              <a:rPr lang="en-US" altLang="zh-CN" sz="2400" b="1" kern="100" dirty="0" smtClean="0">
                <a:latin typeface="+mj-ea"/>
                <a:ea typeface="+mj-ea"/>
                <a:cs typeface="楷体_GB2312" panose="02010609030101010101" pitchFamily="49" charset="-122"/>
              </a:rPr>
              <a:t>   </a:t>
            </a:r>
            <a:r>
              <a:rPr lang="zh-CN" altLang="en-US" sz="2400" b="1" kern="100" dirty="0" smtClean="0">
                <a:latin typeface="+mj-ea"/>
                <a:ea typeface="+mj-ea"/>
                <a:cs typeface="楷体_GB2312" panose="02010609030101010101" pitchFamily="49" charset="-122"/>
              </a:rPr>
              <a:t>不得抄袭；运用一种前面所讲的结构技法。</a:t>
            </a:r>
          </a:p>
          <a:p>
            <a:pPr indent="266700" algn="just">
              <a:lnSpc>
                <a:spcPts val="3500"/>
              </a:lnSpc>
              <a:spcAft>
                <a:spcPts val="0"/>
              </a:spcAft>
            </a:pPr>
            <a:r>
              <a:rPr lang="en-US" altLang="zh-CN" sz="2400" b="1" kern="100" dirty="0" smtClean="0">
                <a:latin typeface="黑体" panose="02010600030101010101" charset="-122"/>
                <a:ea typeface="黑体" panose="02010600030101010101" charset="-122"/>
                <a:cs typeface="Times New Roman" panose="02020603050405020304"/>
              </a:rPr>
              <a:t> </a:t>
            </a: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63600" y="1287463"/>
          <a:ext cx="7805738" cy="5029200"/>
        </p:xfrm>
        <a:graphic>
          <a:graphicData uri="http://schemas.openxmlformats.org/presentationml/2006/ole">
            <p:oleObj spid="_x0000_s30721" name="Microsoft Office Word 97 - 2003 文档" r:id="rId4" imgW="7969249" imgH="516774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这是一道寓言类材料作文题。此类题目，需要对寓言的寓意进行深入挖掘。狐狸在节目中加入了很多新元素，其节目仍没有成为最受欢迎的。这说明，它有创新意识，但它的创新又脱离了传统思维。由此，具体写作时，可以根据材料中体现的“传统经典和创新”这一写作范围得出不同角度的构思。具体而言，一类立意，可在全面理解材料的基础之上，得出“传统经典和时尚创新的关系”这一写作方向，表达时尚创新不是否定传统经典，创新应建立在对传统经典的继承上这一观点。而单从一方面赞美传统经典或从狐狸的角度赞美创</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新时尚，则属于二类立意。具体写作时，可以运用思辨性的论述方式，联系现实，表达具有个性化的观点态度。</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题十七　新鲜素材深加工</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2"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13" name="Group 48"/>
          <p:cNvGrpSpPr/>
          <p:nvPr/>
        </p:nvGrpSpPr>
        <p:grpSpPr bwMode="auto">
          <a:xfrm>
            <a:off x="0" y="3572339"/>
            <a:ext cx="609600" cy="2928732"/>
            <a:chOff x="1" y="3605"/>
            <a:chExt cx="384" cy="2682"/>
          </a:xfrm>
        </p:grpSpPr>
        <p:pic>
          <p:nvPicPr>
            <p:cNvPr id="14"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142984"/>
          <a:ext cx="7694612" cy="5210175"/>
        </p:xfrm>
        <a:graphic>
          <a:graphicData uri="http://schemas.openxmlformats.org/presentationml/2006/ole">
            <p:oleObj spid="_x0000_s199681" name="Document" r:id="rId4" imgW="8138036" imgH="5556087"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1069975" y="1381144"/>
          <a:ext cx="7435850" cy="4762500"/>
        </p:xfrm>
        <a:graphic>
          <a:graphicData uri="http://schemas.openxmlformats.org/presentationml/2006/ole">
            <p:oleObj spid="_x0000_s211969" name="Document" r:id="rId4" imgW="7876237" imgH="5064264"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6800"/>
          <a:ext cx="7602537" cy="5097463"/>
        </p:xfrm>
        <a:graphic>
          <a:graphicData uri="http://schemas.openxmlformats.org/presentationml/2006/ole">
            <p:oleObj spid="_x0000_s212993" name="Microsoft Office Word 97 - 2003 文档" r:id="rId5" imgW="8383675" imgH="563829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93813"/>
          <a:ext cx="7573963" cy="4848225"/>
        </p:xfrm>
        <a:graphic>
          <a:graphicData uri="http://schemas.openxmlformats.org/presentationml/2006/ole">
            <p:oleObj spid="_x0000_s214017" name="Document" r:id="rId5" imgW="8017731" imgH="515476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98538" y="1354138"/>
          <a:ext cx="7416800" cy="4876800"/>
        </p:xfrm>
        <a:graphic>
          <a:graphicData uri="http://schemas.openxmlformats.org/presentationml/2006/ole">
            <p:oleObj spid="_x0000_s215041" name="Microsoft Office Word 97 - 2003 文档" r:id="rId5" imgW="7857204" imgH="519154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138238"/>
          <a:ext cx="7521575" cy="4968875"/>
        </p:xfrm>
        <a:graphic>
          <a:graphicData uri="http://schemas.openxmlformats.org/presentationml/2006/ole">
            <p:oleObj spid="_x0000_s216065" name="Document" r:id="rId5" imgW="7819137" imgH="519947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138238"/>
          <a:ext cx="7073900" cy="5003800"/>
        </p:xfrm>
        <a:graphic>
          <a:graphicData uri="http://schemas.openxmlformats.org/presentationml/2006/ole">
            <p:oleObj spid="_x0000_s217089" name="Document" r:id="rId5" imgW="7493774" imgH="533145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p:cNvSpPr>
            <a:spLocks noGrp="1"/>
          </p:cNvSpPr>
          <p:nvPr>
            <p:ph idx="1"/>
          </p:nvPr>
        </p:nvSpPr>
        <p:spPr>
          <a:xfrm>
            <a:off x="792163" y="936625"/>
            <a:ext cx="7920037" cy="5399088"/>
          </a:xfrm>
        </p:spPr>
        <p:txBody>
          <a:bodyPr/>
          <a:lstStyle/>
          <a:p>
            <a:pPr eaLnBrk="1" hangingPunct="1">
              <a:spcBef>
                <a:spcPct val="0"/>
              </a:spcBef>
            </a:pPr>
            <a:endParaRPr lang="zh-CN" altLang="en-US" sz="1800" b="0" smtClean="0"/>
          </a:p>
        </p:txBody>
      </p:sp>
      <p:grpSp>
        <p:nvGrpSpPr>
          <p:cNvPr id="4099" name="组合 6"/>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WordArt 3"/>
          <p:cNvSpPr>
            <a:spLocks noChangeArrowheads="1" noChangeShapeType="1" noTextEdit="1"/>
          </p:cNvSpPr>
          <p:nvPr/>
        </p:nvSpPr>
        <p:spPr bwMode="auto">
          <a:xfrm>
            <a:off x="2782390" y="1584514"/>
            <a:ext cx="3579222" cy="594588"/>
          </a:xfrm>
          <a:prstGeom prst="rect">
            <a:avLst/>
          </a:prstGeom>
        </p:spPr>
        <p:txBody>
          <a:bodyPr wrap="none" fromWordArt="1">
            <a:prstTxWarp prst="textPlain">
              <a:avLst>
                <a:gd name="adj" fmla="val 50000"/>
              </a:avLst>
            </a:prstTxWarp>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zh-CN" altLang="en-US" sz="3200" b="1" kern="10" cap="all" dirty="0">
                <a:ln w="0"/>
                <a:solidFill>
                  <a:srgbClr val="00B0F0"/>
                </a:solidFill>
                <a:effectLst>
                  <a:reflection blurRad="12700" stA="50000" endPos="50000" dist="5000" dir="5400000" sy="-100000" rotWithShape="0"/>
                </a:effectLst>
                <a:latin typeface="黑体" panose="02010600030101010101" charset="-122"/>
                <a:ea typeface="黑体" panose="02010600030101010101" charset="-122"/>
              </a:rPr>
              <a:t>课件编辑说明</a:t>
            </a:r>
          </a:p>
        </p:txBody>
      </p:sp>
      <p:sp>
        <p:nvSpPr>
          <p:cNvPr id="4101" name="Text Box 4"/>
          <p:cNvSpPr txBox="1">
            <a:spLocks noChangeArrowheads="1"/>
          </p:cNvSpPr>
          <p:nvPr/>
        </p:nvSpPr>
        <p:spPr bwMode="auto">
          <a:xfrm>
            <a:off x="755650" y="2570163"/>
            <a:ext cx="8064500" cy="3170099"/>
          </a:xfrm>
          <a:prstGeom prst="rect">
            <a:avLst/>
          </a:prstGeom>
          <a:noFill/>
          <a:ln w="9525">
            <a:noFill/>
            <a:miter lim="800000"/>
          </a:ln>
        </p:spPr>
        <p:txBody>
          <a:bodyPr>
            <a:spAutoFit/>
          </a:bodyPr>
          <a:lstStyle/>
          <a:p>
            <a:pPr>
              <a:lnSpc>
                <a:spcPts val="4000"/>
              </a:lnSpc>
            </a:pPr>
            <a:r>
              <a:rPr lang="zh-CN" altLang="en-US" sz="2300" b="1" dirty="0">
                <a:solidFill>
                  <a:srgbClr val="5F5F5F"/>
                </a:solidFill>
                <a:latin typeface="楷体_GB2312" panose="02010609030101010101" pitchFamily="49" charset="-122"/>
                <a:ea typeface="楷体_GB2312" panose="02010609030101010101" pitchFamily="49" charset="-122"/>
              </a:rPr>
              <a:t>　　本课件是由精确校对的</a:t>
            </a:r>
            <a:r>
              <a:rPr lang="en-US" altLang="zh-CN" sz="2300" b="1" dirty="0">
                <a:solidFill>
                  <a:srgbClr val="5F5F5F"/>
                </a:solidFill>
                <a:latin typeface="楷体_GB2312" panose="02010609030101010101" pitchFamily="49" charset="-122"/>
                <a:ea typeface="楷体_GB2312" panose="02010609030101010101" pitchFamily="49" charset="-122"/>
              </a:rPr>
              <a:t>word</a:t>
            </a:r>
            <a:r>
              <a:rPr lang="zh-CN" altLang="en-US" sz="2300" b="1" dirty="0">
                <a:solidFill>
                  <a:srgbClr val="5F5F5F"/>
                </a:solidFill>
                <a:latin typeface="楷体_GB2312" panose="02010609030101010101" pitchFamily="49" charset="-122"/>
                <a:ea typeface="楷体_GB2312" panose="02010609030101010101" pitchFamily="49" charset="-122"/>
              </a:rPr>
              <a:t>书稿制作的“逐字编辑”课件，如需要修改课件，请双击对应内容，进入可编辑状态</a:t>
            </a:r>
            <a:r>
              <a:rPr lang="zh-CN" altLang="en-US" sz="2300" b="1" dirty="0" smtClean="0">
                <a:solidFill>
                  <a:srgbClr val="5F5F5F"/>
                </a:solidFill>
                <a:latin typeface="楷体_GB2312" panose="02010609030101010101" pitchFamily="49" charset="-122"/>
                <a:ea typeface="楷体_GB2312" panose="02010609030101010101" pitchFamily="49" charset="-122"/>
              </a:rPr>
              <a:t>。</a:t>
            </a:r>
            <a:endParaRPr lang="en-US" altLang="zh-CN" sz="2300" b="1" dirty="0" smtClean="0">
              <a:solidFill>
                <a:srgbClr val="5F5F5F"/>
              </a:solidFill>
              <a:latin typeface="楷体_GB2312" panose="02010609030101010101" pitchFamily="49" charset="-122"/>
              <a:ea typeface="楷体_GB2312" panose="02010609030101010101" pitchFamily="49" charset="-122"/>
            </a:endParaRPr>
          </a:p>
          <a:p>
            <a:pPr>
              <a:lnSpc>
                <a:spcPts val="4000"/>
              </a:lnSpc>
            </a:pPr>
            <a:r>
              <a:rPr lang="zh-CN" altLang="en-US" sz="2300" b="1" dirty="0" smtClean="0">
                <a:solidFill>
                  <a:srgbClr val="5F5F5F"/>
                </a:solidFill>
                <a:latin typeface="楷体_GB2312" panose="02010609030101010101" pitchFamily="49" charset="-122"/>
                <a:ea typeface="楷体_GB2312" panose="02010609030101010101" pitchFamily="49" charset="-122"/>
              </a:rPr>
              <a:t>    如果有的公式双击后无法进入可编辑状态，请单击选中此公式，点击右键“切换域代码”，即可进入编辑状态。修改后再点击右键“切换域代码”，即可退出编辑状态。</a:t>
            </a:r>
            <a:endParaRPr lang="zh-CN" altLang="en-US" sz="2300" b="1" dirty="0">
              <a:solidFill>
                <a:srgbClr val="5F5F5F"/>
              </a:solidFill>
              <a:latin typeface="楷体_GB2312" panose="02010609030101010101" pitchFamily="49" charset="-122"/>
              <a:ea typeface="楷体_GB2312" panose="02010609030101010101" pitchFamily="49" charset="-122"/>
            </a:endParaRPr>
          </a:p>
          <a:p>
            <a:pPr>
              <a:lnSpc>
                <a:spcPts val="4000"/>
              </a:lnSpc>
            </a:pPr>
            <a:r>
              <a:rPr lang="zh-CN" altLang="en-US" sz="2300" b="1" dirty="0">
                <a:solidFill>
                  <a:srgbClr val="5F5F5F"/>
                </a:solidFill>
                <a:latin typeface="楷体_GB2312" panose="02010609030101010101" pitchFamily="49" charset="-122"/>
                <a:ea typeface="楷体_GB2312" panose="02010609030101010101" pitchFamily="49" charset="-122"/>
              </a:rPr>
              <a:t>    </a:t>
            </a:r>
            <a:endParaRPr lang="en-US" altLang="zh-CN" sz="2300" b="1" dirty="0">
              <a:solidFill>
                <a:srgbClr val="5F5F5F"/>
              </a:solidFill>
              <a:latin typeface="楷体_GB2312" panose="02010609030101010101" pitchFamily="49" charset="-122"/>
              <a:ea typeface="楷体_GB2312" panose="02010609030101010101" pitchFamily="49" charset="-122"/>
            </a:endParaRPr>
          </a:p>
        </p:txBody>
      </p:sp>
      <p:pic>
        <p:nvPicPr>
          <p:cNvPr id="740353" name="Picture 1" descr="\\Bianjibu11\16秋学练考课件\全品文教.jpg"/>
          <p:cNvPicPr>
            <a:picLocks noChangeAspect="1" noChangeArrowheads="1"/>
          </p:cNvPicPr>
          <p:nvPr/>
        </p:nvPicPr>
        <p:blipFill>
          <a:blip r:embed="rId2"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4572032"/>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3404">
                <a:tc>
                  <a:txBody>
                    <a:bodyPr/>
                    <a:lstStyle/>
                    <a:p>
                      <a:pPr algn="ctr">
                        <a:spcAft>
                          <a:spcPts val="0"/>
                        </a:spcAft>
                      </a:pPr>
                      <a:r>
                        <a:rPr lang="en-US" sz="2000" b="1" kern="100" dirty="0" smtClean="0">
                          <a:latin typeface="Times New Roman" panose="02020603050405020304"/>
                          <a:cs typeface="Courier New" panose="02070309020205020404"/>
                        </a:rPr>
                        <a:t>2014</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Ⅰ</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altLang="en-US" sz="2000" b="1" kern="100" dirty="0" smtClean="0">
                          <a:latin typeface="Times New Roman" panose="02020603050405020304"/>
                          <a:cs typeface="Times New Roman" panose="02020603050405020304"/>
                        </a:rPr>
                        <a:t>阅读下面的材料，根据要求写一篇不少于</a:t>
                      </a:r>
                      <a:r>
                        <a:rPr lang="en-US" sz="2000" b="1" kern="100" dirty="0" smtClean="0">
                          <a:latin typeface="Times New Roman" panose="02020603050405020304"/>
                          <a:cs typeface="Courier New" panose="02070309020205020404"/>
                        </a:rPr>
                        <a:t>800</a:t>
                      </a:r>
                      <a:r>
                        <a:rPr lang="zh-CN" altLang="en-US" sz="2000" b="1" kern="100" dirty="0" smtClean="0">
                          <a:latin typeface="Times New Roman" panose="02020603050405020304"/>
                          <a:cs typeface="Times New Roman" panose="02020603050405020304"/>
                        </a:rPr>
                        <a:t>字的文章。</a:t>
                      </a:r>
                      <a:r>
                        <a:rPr lang="en-US" sz="2000" b="1" kern="100" dirty="0" smtClean="0">
                          <a:latin typeface="Times New Roman" panose="02020603050405020304"/>
                          <a:ea typeface="仿宋_GB2312" panose="02010609030101010101" charset="-122"/>
                          <a:cs typeface="Courier New" panose="02070309020205020404"/>
                        </a:rPr>
                        <a:t>(60</a:t>
                      </a:r>
                      <a:r>
                        <a:rPr lang="zh-CN" altLang="en-US" sz="2000" b="1" kern="100" dirty="0" smtClean="0">
                          <a:latin typeface="Times New Roman" panose="02020603050405020304"/>
                          <a:ea typeface="仿宋_GB2312" panose="02010609030101010101" charset="-122"/>
                          <a:cs typeface="Times New Roman" panose="02020603050405020304"/>
                        </a:rPr>
                        <a:t>分</a:t>
                      </a:r>
                      <a:r>
                        <a:rPr lang="en-US" sz="2000" b="1" kern="100" dirty="0" smtClean="0">
                          <a:latin typeface="Times New Roman" panose="02020603050405020304"/>
                          <a:ea typeface="仿宋_GB2312" panose="02010609030101010101" charset="-122"/>
                          <a:cs typeface="Courier New" panose="02070309020205020404"/>
                        </a:rPr>
                        <a:t>)</a:t>
                      </a:r>
                      <a:endParaRPr lang="zh-CN" altLang="en-US" sz="2000" b="1" kern="100" dirty="0" smtClean="0">
                        <a:latin typeface="宋体" panose="02010600030101010101" pitchFamily="2" charset="-122"/>
                        <a:cs typeface="Courier New" panose="02070309020205020404"/>
                      </a:endParaRPr>
                    </a:p>
                    <a:p>
                      <a:pPr indent="266700" algn="l">
                        <a:lnSpc>
                          <a:spcPct val="118000"/>
                        </a:lnSpc>
                        <a:spcAft>
                          <a:spcPts val="0"/>
                        </a:spcAft>
                      </a:pPr>
                      <a:r>
                        <a:rPr lang="en-US" sz="2000" b="1" kern="100" dirty="0" smtClean="0">
                          <a:latin typeface="宋体" panose="02010600030101010101" pitchFamily="2" charset="-122"/>
                          <a:cs typeface="Times New Roman" panose="02020603050405020304"/>
                        </a:rPr>
                        <a:t>  </a:t>
                      </a:r>
                      <a:r>
                        <a:rPr lang="en-US" sz="2000" b="1" kern="100" dirty="0" smtClean="0">
                          <a:latin typeface="楷体_GB2312" panose="02010609030101010101" pitchFamily="49" charset="-122"/>
                          <a:ea typeface="楷体_GB2312" panose="02010609030101010101" pitchFamily="49" charset="-122"/>
                          <a:cs typeface="Times New Roman" panose="02020603050405020304"/>
                        </a:rPr>
                        <a:t>“</a:t>
                      </a:r>
                      <a:r>
                        <a:rPr lang="zh-CN" altLang="en-US" sz="2000" b="1" kern="100" dirty="0" smtClean="0">
                          <a:latin typeface="楷体_GB2312" panose="02010609030101010101" pitchFamily="49" charset="-122"/>
                          <a:ea typeface="楷体_GB2312" panose="02010609030101010101" pitchFamily="49" charset="-122"/>
                          <a:cs typeface="Times New Roman" panose="02020603050405020304"/>
                        </a:rPr>
                        <a:t>山羊过独木桥</a:t>
                      </a:r>
                      <a:r>
                        <a:rPr lang="en-US" sz="2000" b="1" kern="100" dirty="0" smtClean="0">
                          <a:latin typeface="楷体_GB2312" panose="02010609030101010101" pitchFamily="49" charset="-122"/>
                          <a:ea typeface="楷体_GB2312" panose="02010609030101010101" pitchFamily="49" charset="-122"/>
                          <a:cs typeface="Times New Roman" panose="02020603050405020304"/>
                        </a:rPr>
                        <a:t>”</a:t>
                      </a:r>
                      <a:r>
                        <a:rPr lang="zh-CN" altLang="en-US" sz="2000" b="1" kern="100" dirty="0" smtClean="0">
                          <a:latin typeface="楷体_GB2312" panose="02010609030101010101" pitchFamily="49" charset="-122"/>
                          <a:ea typeface="楷体_GB2312" panose="02010609030101010101" pitchFamily="49" charset="-122"/>
                          <a:cs typeface="Times New Roman" panose="02020603050405020304"/>
                        </a:rPr>
                        <a:t>是为民学校传统的团体比赛项目。规则是，双方队员两两对决，同时相向而行，走上仅容一人通行的低矮独木桥，能突破对方阻拦成功过桥者获胜，最后以全队通过人数多少决定胜负。因此习惯上，双方相遇时，会像山羊抵角一样，尽力使对方落下桥，自己通过。不过，今年预赛中出现了新情况：有一组比赛，双方选手相遇时，互相抱住，转身换</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931863"/>
          <a:ext cx="7435850" cy="5106987"/>
        </p:xfrm>
        <a:graphic>
          <a:graphicData uri="http://schemas.openxmlformats.org/presentationml/2006/ole">
            <p:oleObj spid="_x0000_s218113" name="Document" r:id="rId5" imgW="8196932" imgH="566678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66845"/>
          <a:ext cx="7194550" cy="5019675"/>
        </p:xfrm>
        <a:graphic>
          <a:graphicData uri="http://schemas.openxmlformats.org/presentationml/2006/ole">
            <p:oleObj spid="_x0000_s219137" name="Document" r:id="rId5" imgW="7908558" imgH="557447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000108"/>
          <a:ext cx="7608887" cy="5157787"/>
        </p:xfrm>
        <a:graphic>
          <a:graphicData uri="http://schemas.openxmlformats.org/presentationml/2006/ole">
            <p:oleObj spid="_x0000_s220161" name="Document" r:id="rId5" imgW="8218479" imgH="559286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25" y="1138238"/>
          <a:ext cx="7108825" cy="4692650"/>
        </p:xfrm>
        <a:graphic>
          <a:graphicData uri="http://schemas.openxmlformats.org/presentationml/2006/ole">
            <p:oleObj spid="_x0000_s221185" name="Document" r:id="rId5" imgW="7838170" imgH="519154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1069975" y="1138238"/>
          <a:ext cx="7521575" cy="5141912"/>
        </p:xfrm>
        <a:graphic>
          <a:graphicData uri="http://schemas.openxmlformats.org/presentationml/2006/ole">
            <p:oleObj spid="_x0000_s222209" name="Document" r:id="rId4" imgW="7819137" imgH="537435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863600" y="1066800"/>
          <a:ext cx="7688263" cy="4995863"/>
        </p:xfrm>
        <a:graphic>
          <a:graphicData uri="http://schemas.openxmlformats.org/presentationml/2006/ole">
            <p:oleObj spid="_x0000_s223233" name="Microsoft Office Word 97 - 2003 文档" r:id="rId5" imgW="7997979" imgH="5227965"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49325" y="1208088"/>
          <a:ext cx="7624763" cy="4743450"/>
        </p:xfrm>
        <a:graphic>
          <a:graphicData uri="http://schemas.openxmlformats.org/presentationml/2006/ole">
            <p:oleObj spid="_x0000_s224257" name="Document" r:id="rId5" imgW="8233562" imgH="515945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317645"/>
          <a:ext cx="7486650" cy="4968875"/>
        </p:xfrm>
        <a:graphic>
          <a:graphicData uri="http://schemas.openxmlformats.org/presentationml/2006/ole">
            <p:oleObj spid="_x0000_s225281" name="Document" r:id="rId5" imgW="8256546" imgH="551281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928662" y="1366857"/>
          <a:ext cx="7643812" cy="4848225"/>
        </p:xfrm>
        <a:graphic>
          <a:graphicData uri="http://schemas.openxmlformats.org/presentationml/2006/ole">
            <p:oleObj spid="_x0000_s226305" name="Document" r:id="rId4" imgW="8421023" imgH="5366425"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Effect transition="in" filter="blinds(horizontal)">
                                      <p:cBhvr>
                                        <p:cTn id="17"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3600" y="1371600"/>
          <a:ext cx="7637463" cy="1795463"/>
        </p:xfrm>
        <a:graphic>
          <a:graphicData uri="http://schemas.openxmlformats.org/presentationml/2006/ole">
            <p:oleObj spid="_x0000_s227330" name="Microsoft Office Word 97 - 2003 文档" r:id="rId4" imgW="8421023" imgH="1987485" progId="Word.Document.8">
              <p:embed/>
            </p:oleObj>
          </a:graphicData>
        </a:graphic>
      </p:graphicFrame>
      <p:graphicFrame>
        <p:nvGraphicFramePr>
          <p:cNvPr id="649219" name="Object 3"/>
          <p:cNvGraphicFramePr>
            <a:graphicFrameLocks noChangeAspect="1"/>
          </p:cNvGraphicFramePr>
          <p:nvPr/>
        </p:nvGraphicFramePr>
        <p:xfrm>
          <a:off x="1069975" y="3300432"/>
          <a:ext cx="7400925" cy="2986088"/>
        </p:xfrm>
        <a:graphic>
          <a:graphicData uri="http://schemas.openxmlformats.org/presentationml/2006/ole">
            <p:oleObj spid="_x0000_s227329" name="Microsoft Office Word 97 - 2003 文档" r:id="rId5" imgW="8135882" imgH="3305744" progId="Word.Document.8">
              <p:embed/>
            </p:oleObj>
          </a:graphicData>
        </a:graphic>
      </p:graphicFrame>
      <p:grpSp>
        <p:nvGrpSpPr>
          <p:cNvPr id="11" name="Group 48"/>
          <p:cNvGrpSpPr/>
          <p:nvPr/>
        </p:nvGrpSpPr>
        <p:grpSpPr bwMode="auto">
          <a:xfrm>
            <a:off x="0" y="3572339"/>
            <a:ext cx="609600" cy="2928732"/>
            <a:chOff x="1" y="3605"/>
            <a:chExt cx="384" cy="2682"/>
          </a:xfrm>
        </p:grpSpPr>
        <p:pic>
          <p:nvPicPr>
            <p:cNvPr id="12"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3" name="内容占位符 2">
              <a:hlinkClick r:id="rId8"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9219"/>
                                        </p:tgtEl>
                                        <p:attrNameLst>
                                          <p:attrName>style.visibility</p:attrName>
                                        </p:attrNameLst>
                                      </p:cBhvr>
                                      <p:to>
                                        <p:strVal val="visible"/>
                                      </p:to>
                                    </p:set>
                                    <p:animEffect transition="in" filter="wipe(down)">
                                      <p:cBhvr>
                                        <p:cTn id="7" dur="500"/>
                                        <p:tgtEl>
                                          <p:spTgt spid="64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643050"/>
          <a:ext cx="7572428" cy="2857520"/>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8892">
                <a:tc>
                  <a:txBody>
                    <a:bodyPr/>
                    <a:lstStyle/>
                    <a:p>
                      <a:pPr algn="ctr">
                        <a:spcAft>
                          <a:spcPts val="0"/>
                        </a:spcAft>
                      </a:pPr>
                      <a:r>
                        <a:rPr lang="en-US" sz="2000" b="1" kern="100" dirty="0" smtClean="0">
                          <a:latin typeface="Times New Roman" panose="02020603050405020304"/>
                          <a:cs typeface="Courier New" panose="02070309020205020404"/>
                        </a:rPr>
                        <a:t>2014</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Ⅰ</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altLang="en-US" sz="2000" b="1" kern="100" dirty="0" smtClean="0">
                          <a:latin typeface="楷体_GB2312" panose="02010609030101010101" pitchFamily="49" charset="-122"/>
                          <a:ea typeface="楷体_GB2312" panose="02010609030101010101" pitchFamily="49" charset="-122"/>
                          <a:cs typeface="Times New Roman" panose="02020603050405020304"/>
                        </a:rPr>
                        <a:t>位，全都顺利过了桥。这种做法当场就引发了观众、运动员和裁判员的激烈争论。</a:t>
                      </a:r>
                      <a:endParaRPr lang="zh-CN" altLang="en-US" sz="2000" b="1" kern="100" dirty="0" smtClean="0">
                        <a:latin typeface="楷体_GB2312" panose="02010609030101010101" pitchFamily="49" charset="-122"/>
                        <a:ea typeface="楷体_GB2312" panose="02010609030101010101" pitchFamily="49" charset="-122"/>
                        <a:cs typeface="Courier New" panose="02070309020205020404"/>
                      </a:endParaRPr>
                    </a:p>
                    <a:p>
                      <a:pPr algn="l">
                        <a:lnSpc>
                          <a:spcPct val="118000"/>
                        </a:lnSpc>
                        <a:spcAft>
                          <a:spcPts val="0"/>
                        </a:spcAft>
                      </a:pPr>
                      <a:r>
                        <a:rPr lang="zh-CN" altLang="en-US" sz="2000" b="1" kern="100" dirty="0" smtClean="0">
                          <a:latin typeface="楷体_GB2312" panose="02010609030101010101" pitchFamily="49" charset="-122"/>
                          <a:ea typeface="楷体_GB2312" panose="02010609030101010101" pitchFamily="49" charset="-122"/>
                          <a:cs typeface="Times New Roman" panose="02020603050405020304"/>
                        </a:rPr>
                        <a:t>事后，相关的思考还在继续。</a:t>
                      </a:r>
                      <a:endParaRPr lang="zh-CN" altLang="en-US" sz="2000" b="1" kern="100" dirty="0" smtClean="0">
                        <a:latin typeface="楷体_GB2312" panose="02010609030101010101" pitchFamily="49" charset="-122"/>
                        <a:ea typeface="楷体_GB2312" panose="02010609030101010101" pitchFamily="49" charset="-122"/>
                        <a:cs typeface="Courier New" panose="02070309020205020404"/>
                      </a:endParaRPr>
                    </a:p>
                    <a:p>
                      <a:pPr>
                        <a:lnSpc>
                          <a:spcPct val="118000"/>
                        </a:lnSpc>
                      </a:pPr>
                      <a:r>
                        <a:rPr lang="zh-CN" altLang="en-US" sz="2000" b="1" dirty="0" smtClean="0">
                          <a:latin typeface="Times New Roman" panose="02020603050405020304"/>
                          <a:ea typeface="+mn-ea"/>
                          <a:cs typeface="Times New Roman" panose="02020603050405020304"/>
                        </a:rPr>
                        <a:t>        要求：选好角度，确定立意，明确文体，自拟标题；不要脱离材料内容及含意的范围作文，不要套作，不得抄袭</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071546"/>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57330"/>
          <a:ext cx="7659687" cy="4572000"/>
        </p:xfrm>
        <a:graphic>
          <a:graphicData uri="http://schemas.openxmlformats.org/presentationml/2006/ole">
            <p:oleObj spid="_x0000_s228353" name="Document" r:id="rId5" imgW="8440057" imgH="505597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206504"/>
          <a:ext cx="7539037" cy="2794000"/>
        </p:xfrm>
        <a:graphic>
          <a:graphicData uri="http://schemas.openxmlformats.org/presentationml/2006/ole">
            <p:oleObj spid="_x0000_s229377" name="Microsoft Office Word 97 - 2003 文档" r:id="rId5" imgW="8288149" imgH="3100577"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557059" name="Object 3"/>
          <p:cNvGraphicFramePr>
            <a:graphicFrameLocks noChangeAspect="1"/>
          </p:cNvGraphicFramePr>
          <p:nvPr/>
        </p:nvGraphicFramePr>
        <p:xfrm>
          <a:off x="998538" y="1338263"/>
          <a:ext cx="7315200" cy="4318000"/>
        </p:xfrm>
        <a:graphic>
          <a:graphicData uri="http://schemas.openxmlformats.org/presentationml/2006/ole">
            <p:oleObj spid="_x0000_s230401" name="Microsoft Office Word 97 - 2003 文档" r:id="rId5" imgW="8060107" imgH="478590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62013" y="1304946"/>
          <a:ext cx="7626350" cy="5124450"/>
        </p:xfrm>
        <a:graphic>
          <a:graphicData uri="http://schemas.openxmlformats.org/presentationml/2006/ole">
            <p:oleObj spid="_x0000_s231425" name="Document" r:id="rId5" imgW="8382957" imgH="5685894"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题十七　新鲜素材深加工</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287463"/>
          <a:ext cx="7569200" cy="1049337"/>
        </p:xfrm>
        <a:graphic>
          <a:graphicData uri="http://schemas.openxmlformats.org/presentationml/2006/ole">
            <p:oleObj spid="_x0000_s232450" name="Microsoft Office Word 97 - 2003 文档" r:id="rId5" imgW="8344890" imgH="1165376" progId="Word.Document.8">
              <p:embed/>
            </p:oleObj>
          </a:graphicData>
        </a:graphic>
      </p:graphicFrame>
      <p:graphicFrame>
        <p:nvGraphicFramePr>
          <p:cNvPr id="401411" name="Object 3"/>
          <p:cNvGraphicFramePr>
            <a:graphicFrameLocks noChangeAspect="1"/>
          </p:cNvGraphicFramePr>
          <p:nvPr/>
        </p:nvGraphicFramePr>
        <p:xfrm>
          <a:off x="1138238" y="2501900"/>
          <a:ext cx="7297737" cy="3587750"/>
        </p:xfrm>
        <a:graphic>
          <a:graphicData uri="http://schemas.openxmlformats.org/presentationml/2006/ole">
            <p:oleObj spid="_x0000_s232449" name="Microsoft Office Word 97 - 2003 文档" r:id="rId6" imgW="8022040" imgH="3987950"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又一次月考结束了。晚上桂林难得和爸爸在一起</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聊天。</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桂林：</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爸，荀子曾说过</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流言止于智者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，后</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世人也大都信奉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谣言止于智者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类似的说法，可是</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现在为何</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流言</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风行，</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谣言</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难禁呢？</a:t>
            </a:r>
            <a:r>
              <a:rPr 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爸爸注视着儿子，一阵沉默之后，说：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你说得</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很有意思。古老的智慧遭遇今人的挑战，或许是社会</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环境和生活方式都发生了巨大变化。</a:t>
            </a:r>
            <a:r>
              <a:rPr lang="en-US" sz="2400" b="1" kern="100" dirty="0" smtClean="0">
                <a:latin typeface="宋体" panose="02010600030101010101" pitchFamily="2" charset="-122"/>
                <a:cs typeface="Times New Roman" panose="02020603050405020304"/>
              </a:rPr>
              <a:t>”</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桂林：</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都发生了变化？</a:t>
            </a:r>
            <a:r>
              <a:rPr 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爸爸：</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是啊！你想想这些变化都包括哪些方面？</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它们又怎样挑战着</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流言止于智者</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的古老智慧</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的？</a:t>
            </a:r>
            <a:r>
              <a:rPr lang="en-US" sz="2400" b="1" dirty="0" smtClean="0">
                <a:latin typeface="宋体" panose="02010600030101010101" pitchFamily="2" charset="-122"/>
                <a:cs typeface="Times New Roman" panose="02020603050405020304"/>
              </a:rPr>
              <a:t>”</a:t>
            </a:r>
          </a:p>
          <a:p>
            <a:pPr>
              <a:lnSpc>
                <a:spcPts val="3500"/>
              </a:lnSpc>
            </a:pPr>
            <a:r>
              <a:rPr lang="zh-CN" altLang="en-US" sz="2400" b="1" dirty="0" smtClean="0">
                <a:latin typeface="+mj-ea"/>
              </a:rPr>
              <a:t>       假如你是“桂林”，请思考“爸爸”的问题，选</a:t>
            </a:r>
            <a:endParaRPr lang="en-US" altLang="zh-CN" sz="2400" b="1" dirty="0" smtClean="0">
              <a:latin typeface="+mj-ea"/>
            </a:endParaRPr>
          </a:p>
          <a:p>
            <a:pPr>
              <a:lnSpc>
                <a:spcPts val="3500"/>
              </a:lnSpc>
            </a:pPr>
            <a:r>
              <a:rPr lang="en-US" altLang="zh-CN" sz="2400" b="1" dirty="0" smtClean="0">
                <a:latin typeface="+mj-ea"/>
              </a:rPr>
              <a:t>   </a:t>
            </a:r>
            <a:r>
              <a:rPr lang="zh-CN" altLang="en-US" sz="2400" b="1" dirty="0" smtClean="0">
                <a:latin typeface="+mj-ea"/>
              </a:rPr>
              <a:t>择其中“变化”的一个方面或以一个方面为主，深入 </a:t>
            </a:r>
            <a:endParaRPr lang="en-US" altLang="zh-CN" sz="2400" b="1" dirty="0" smtClean="0">
              <a:latin typeface="+mj-ea"/>
            </a:endParaRPr>
          </a:p>
          <a:p>
            <a:pPr>
              <a:lnSpc>
                <a:spcPts val="3500"/>
              </a:lnSpc>
            </a:pPr>
            <a:r>
              <a:rPr lang="en-US" altLang="zh-CN" sz="2400" b="1" dirty="0" smtClean="0">
                <a:latin typeface="+mj-ea"/>
              </a:rPr>
              <a:t>   </a:t>
            </a:r>
            <a:r>
              <a:rPr lang="zh-CN" altLang="en-US" sz="2400" b="1" dirty="0" smtClean="0">
                <a:latin typeface="+mj-ea"/>
              </a:rPr>
              <a:t>思考，写一篇文章，阐释你对如何禁止“谣言”或</a:t>
            </a:r>
            <a:endParaRPr lang="en-US" altLang="zh-CN" sz="2400" b="1" dirty="0" smtClean="0">
              <a:latin typeface="+mj-ea"/>
            </a:endParaRPr>
          </a:p>
          <a:p>
            <a:pPr>
              <a:lnSpc>
                <a:spcPts val="3500"/>
              </a:lnSpc>
            </a:pPr>
            <a:r>
              <a:rPr lang="en-US" altLang="zh-CN" sz="2400" b="1" dirty="0" smtClean="0">
                <a:latin typeface="+mj-ea"/>
              </a:rPr>
              <a:t>   </a:t>
            </a:r>
            <a:r>
              <a:rPr lang="zh-CN" altLang="en-US" sz="2400" b="1" dirty="0" smtClean="0">
                <a:latin typeface="+mj-ea"/>
              </a:rPr>
              <a:t>“流言”的观点和主张。</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nSpc>
                <a:spcPts val="3500"/>
              </a:lnSpc>
            </a:pPr>
            <a:r>
              <a:rPr lang="zh-CN" altLang="en-US" sz="2400" b="1" dirty="0" smtClean="0">
                <a:latin typeface="+mj-ea"/>
              </a:rPr>
              <a:t>      要求选好角度，确定立意，明确文体</a:t>
            </a:r>
            <a:r>
              <a:rPr lang="en-US" altLang="zh-CN" sz="2400" b="1" dirty="0" smtClean="0">
                <a:latin typeface="+mj-ea"/>
              </a:rPr>
              <a:t>(</a:t>
            </a:r>
            <a:r>
              <a:rPr lang="zh-CN" altLang="en-US" sz="2400" b="1" dirty="0" smtClean="0">
                <a:latin typeface="+mj-ea"/>
              </a:rPr>
              <a:t>诗歌除外</a:t>
            </a:r>
            <a:r>
              <a:rPr lang="en-US" altLang="zh-CN" sz="2400" b="1" dirty="0" smtClean="0">
                <a:latin typeface="+mj-ea"/>
              </a:rPr>
              <a:t>)</a:t>
            </a:r>
            <a:r>
              <a:rPr lang="zh-CN" altLang="en-US" sz="2400" b="1" dirty="0" smtClean="0">
                <a:latin typeface="+mj-ea"/>
              </a:rPr>
              <a:t>，</a:t>
            </a:r>
            <a:endParaRPr lang="en-US" altLang="zh-CN" sz="2400" b="1" dirty="0" smtClean="0">
              <a:latin typeface="+mj-ea"/>
            </a:endParaRPr>
          </a:p>
          <a:p>
            <a:pPr>
              <a:lnSpc>
                <a:spcPts val="3500"/>
              </a:lnSpc>
            </a:pPr>
            <a:r>
              <a:rPr lang="en-US" altLang="zh-CN" sz="2400" b="1" dirty="0" smtClean="0">
                <a:latin typeface="+mj-ea"/>
              </a:rPr>
              <a:t>  </a:t>
            </a:r>
            <a:r>
              <a:rPr lang="zh-CN" altLang="en-US" sz="2400" b="1" dirty="0" smtClean="0">
                <a:latin typeface="+mj-ea"/>
              </a:rPr>
              <a:t>自拟标题；不要脱离材料内容及含意的范围作文；不</a:t>
            </a:r>
            <a:endParaRPr lang="en-US" altLang="zh-CN" sz="2400" b="1" dirty="0" smtClean="0">
              <a:latin typeface="+mj-ea"/>
            </a:endParaRPr>
          </a:p>
          <a:p>
            <a:pPr>
              <a:lnSpc>
                <a:spcPts val="3500"/>
              </a:lnSpc>
            </a:pPr>
            <a:r>
              <a:rPr lang="en-US" altLang="zh-CN" sz="2400" b="1" dirty="0" smtClean="0">
                <a:latin typeface="+mj-ea"/>
              </a:rPr>
              <a:t>  </a:t>
            </a:r>
            <a:r>
              <a:rPr lang="zh-CN" altLang="en-US" sz="2400" b="1" dirty="0" smtClean="0">
                <a:latin typeface="+mj-ea"/>
              </a:rPr>
              <a:t>要套作，不得抄袭。</a:t>
            </a: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①</a:t>
            </a:r>
            <a:r>
              <a:rPr lang="zh-CN" altLang="en-US" sz="2400" b="1" kern="100" dirty="0" smtClean="0">
                <a:solidFill>
                  <a:srgbClr val="990033"/>
                </a:solidFill>
                <a:latin typeface="+mj-ea"/>
                <a:ea typeface="+mj-ea"/>
                <a:cs typeface="Courier New" panose="02070309020205020404"/>
              </a:rPr>
              <a:t>在一个“知识爆炸”的时代里，所谓的智者，也多限于某一学科领域，而在其他领域就未必是智者，如此说来，真正全面的智者相对来说更少了。为此，我们要清醒地认识到“谣言止于智者”的局限性。②在一个“互联网＋”的时代里，信息孕育生长都很神速，对一件事情的多个说法可能同时存在，让人们思考辨识其真伪的回旋余地很狭窄。为此，我们要针对“流言”载体的特殊性，提倡加强网络监管。③在一个“法治”社会里，人们考量自己言行是否中规中矩的一个硬指标是是否违法。违法的，人们避而远之；不违法的，人们</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自觉说说做做也无妨。为此，提倡依法治理谣言风行的现状。 ④在一个政府主导政务公开的社会背景下，一些地方政府还总是跟不上时代的步伐，遇事总是瞒着掖着，客观上给相关的流言生长以巨大的空间。为此，提倡政务公开，减少暗箱操作。⑤在一个自媒体日益发达的时代里，我们发布信息几乎没有“门槛”，这就为一些人发布虚假信息提供了便利。为此提倡社会责任感，提倡法律约束。⑥在一个社会财富拥有量相对很不均衡的社会里，一些人心理失衡，对社会抱有敌意，有意制造并发布虚假信息。为此，既要依法打击恶意行为，又要思</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63600" y="1406540"/>
          <a:ext cx="7620000" cy="4165600"/>
        </p:xfrm>
        <a:graphic>
          <a:graphicData uri="http://schemas.openxmlformats.org/presentationml/2006/ole">
            <p:oleObj spid="_x0000_s33793" name="Microsoft Office Word 97 - 2003 文档" r:id="rId4" imgW="7926873" imgH="4362947"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考社会财富相对均衡化的问题。 ⑦在一个物欲横流的社会里，人们为了获取最大利益，不惜虚假宣传，致使流言风行。为此，既要依法打击恶意行为，又要倡导“君子爱财，取之有道”的价值观。 ⑧在一个科技发达但科普匮乏的时代里，科学知识的缺失是有些谣言传播的一个重要原因。为此，提倡国家加大科普投入，使公民阅读科普成为日常习惯。⑨胜败，乃兵家常事；改革，又何尝不是如此？有些改革，被百姓视为“折腾”，面对新的改革举措，信任出现危机，于是各种“猜想”流行于网络，乱象环生。为此，要求改革从实际出发，要以惠及百姓为改革的出发点和归宿点。</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在每个高速路口，都有一个弯道，设计弯道，是</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为了减缓车速，避免发生交通事故。不在高速路口设</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计弯道，而是设立减速的警示牌，不是能起到同样的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效果吗？实践证明，不在高速路口设计弯道，而是设</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立警示牌，哪怕是设立再多的警示牌，发生交通事故</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的概率仍明显上升。</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宋体" panose="02010600030101010101" pitchFamily="2" charset="-122"/>
                <a:cs typeface="Times New Roman" panose="02020603050405020304"/>
              </a:rPr>
              <a:t>            要求选好角度，确定立意，明确文体，自拟标题；</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不要脱离材料内容及含意的范围作文，不要套作，不</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得抄袭；至少运用一种前面所讲的技法。</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设立警示牌，只是从思想上提醒人们警觉，它“看管”的只是一个人的思想，而思想是无形的、复杂的，看管一个人的思想永远不如看管一个人的行为更有效。而高速路口的弯道，正是对一个人行为的看管和约束，它管束住司机的手脚，把车速减缓下来。弯道，就是看管和约束行为的一个“框”、一种制度。一种行为上的规范和制度，远比思想上的一千遍说教、一万次警戒更有用。参考立意：行动约束胜过思想约束；看管一个人的思想永远不如看管一个人的行为；弯道行为胜过言教；要拓展解决问题的途径；“身教”胜于“言教”。</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在聊天群和朋友圈中，常能看到有人津津有味地</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在分享地铁里、公交车上斗嘴打架的视频。视频里，</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当事者暴戾毕露，女的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撕衣大战</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，男的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拳击比</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赛</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，围观者要么冷眼旁观，要么举起手机拍照，极</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少有人拉架劝和。视频分享到网络上，一些看客如看</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动作电影一般不亦乐乎，有的人甚至从专业格斗的角</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度对打架者进行评论。</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nSpc>
                <a:spcPts val="3500"/>
              </a:lnSpc>
            </a:pPr>
            <a:r>
              <a:rPr lang="zh-CN" altLang="en-US" sz="2400" b="1" dirty="0" smtClean="0">
                <a:latin typeface="Times New Roman" panose="02020603050405020304"/>
                <a:ea typeface="宋体" panose="02010600030101010101" pitchFamily="2" charset="-122"/>
                <a:cs typeface="Times New Roman" panose="02020603050405020304"/>
              </a:rPr>
              <a:t>            要求选好角度，确定立意，明确文体，自拟标题；</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不要脱离材料内容及含意的范围作文，不要套作，不</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得抄袭。</a:t>
            </a:r>
            <a:endParaRPr lang="en-US" altLang="zh-CN" sz="2400" b="1" kern="100" dirty="0" smtClean="0">
              <a:latin typeface="黑体" panose="02010600030101010101" charset="-122"/>
              <a:ea typeface="黑体" panose="02010600030101010101" charset="-122"/>
              <a:cs typeface="Times New Roman" panose="02020603050405020304"/>
            </a:endParaRP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zh-CN" altLang="en-US" sz="2400" b="1" dirty="0" smtClean="0">
              <a:latin typeface="+mj-ea"/>
              <a:ea typeface="+mj-ea"/>
            </a:endParaRPr>
          </a:p>
          <a:p>
            <a:pPr indent="266700">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材料中涉及两类人，一类是因为抢座、推搡之类的芝麻小事，轻则粗口相向，重则拳脚相加的人；另一类是围观或传播这类丑恶事情的人。前者的行为毫无疑问是不文明的、不理性的，应该批评。但材料的重点是后者，评论时应抓住重点。先指出后者行为的性质</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以看别人打架为乐，以传播社会戾气为荣，其实是比打架者更为恶劣的负能量传播者；然后指出其危害</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会给社会传染一种冷漠病，造成正义没人伸张，丑恶没人指责的后果，这样一来歪风邪气就会上升，社会就会混乱不堪，如此，不仅会影响社会文明的发展，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而且会影响社会经济的发展；最后提出解决的办法，如“天下兼相爱则治，交相恶则乱”，我们需要成为兼爱主义者，对他人有一种情动于衷的关怀，一种发自内心的热忱。只要良心不沉睡、关怀不陨落，我们就能在道德上变得更有力量，社会和国家也会充满温暖和阳光。</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题十八　靓丽语言放异彩</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2"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13" name="Group 48"/>
          <p:cNvGrpSpPr/>
          <p:nvPr/>
        </p:nvGrpSpPr>
        <p:grpSpPr bwMode="auto">
          <a:xfrm>
            <a:off x="0" y="3572339"/>
            <a:ext cx="609600" cy="2928732"/>
            <a:chOff x="1" y="3605"/>
            <a:chExt cx="384" cy="2682"/>
          </a:xfrm>
        </p:grpSpPr>
        <p:pic>
          <p:nvPicPr>
            <p:cNvPr id="14"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225550"/>
          <a:ext cx="7624762" cy="5002213"/>
        </p:xfrm>
        <a:graphic>
          <a:graphicData uri="http://schemas.openxmlformats.org/presentationml/2006/ole">
            <p:oleObj spid="_x0000_s233473" name="Microsoft Office Word 97 - 2003 文档" r:id="rId4" imgW="8051129" imgH="5328204"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857364"/>
          <a:ext cx="7572428" cy="3786214"/>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7586">
                <a:tc>
                  <a:txBody>
                    <a:bodyPr/>
                    <a:lstStyle/>
                    <a:p>
                      <a:pPr algn="ctr">
                        <a:spcAft>
                          <a:spcPts val="0"/>
                        </a:spcAft>
                      </a:pPr>
                      <a:r>
                        <a:rPr lang="en-US" sz="2000" b="1" kern="100" dirty="0" smtClean="0">
                          <a:latin typeface="Times New Roman" panose="02020603050405020304"/>
                          <a:cs typeface="Courier New" panose="02070309020205020404"/>
                        </a:rPr>
                        <a:t>2014</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Ⅱ</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8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阅读下面的材料，根据要求写一篇不少于</a:t>
                      </a:r>
                      <a:r>
                        <a:rPr lang="en-US" altLang="zh-CN" sz="2000" b="1" kern="100" dirty="0" smtClean="0">
                          <a:solidFill>
                            <a:schemeClr val="tx1"/>
                          </a:solidFill>
                          <a:latin typeface="Times New Roman" panose="02020603050405020304"/>
                          <a:ea typeface="+mn-ea"/>
                          <a:cs typeface="Times New Roman" panose="02020603050405020304"/>
                        </a:rPr>
                        <a:t>800</a:t>
                      </a:r>
                      <a:r>
                        <a:rPr lang="zh-CN" altLang="en-US" sz="2000" b="1" kern="100" dirty="0" smtClean="0">
                          <a:solidFill>
                            <a:schemeClr val="tx1"/>
                          </a:solidFill>
                          <a:latin typeface="Times New Roman" panose="02020603050405020304"/>
                          <a:ea typeface="+mn-ea"/>
                          <a:cs typeface="Times New Roman" panose="02020603050405020304"/>
                        </a:rPr>
                        <a:t>字的文章。</a:t>
                      </a:r>
                      <a:r>
                        <a:rPr lang="en-US" altLang="zh-CN" sz="2000" b="1" kern="100" dirty="0" smtClean="0">
                          <a:solidFill>
                            <a:schemeClr val="tx1"/>
                          </a:solidFill>
                          <a:latin typeface="Times New Roman" panose="02020603050405020304"/>
                          <a:ea typeface="+mn-ea"/>
                          <a:cs typeface="Times New Roman" panose="02020603050405020304"/>
                        </a:rPr>
                        <a:t>(60</a:t>
                      </a:r>
                      <a:r>
                        <a:rPr lang="zh-CN" altLang="en-US" sz="2000" b="1" kern="100" dirty="0" smtClean="0">
                          <a:solidFill>
                            <a:schemeClr val="tx1"/>
                          </a:solidFill>
                          <a:latin typeface="Times New Roman" panose="02020603050405020304"/>
                          <a:ea typeface="+mn-ea"/>
                          <a:cs typeface="Times New Roman" panose="02020603050405020304"/>
                        </a:rPr>
                        <a:t>分</a:t>
                      </a:r>
                      <a:r>
                        <a:rPr lang="en-US" altLang="zh-CN" sz="2000" b="1" kern="100" dirty="0" smtClean="0">
                          <a:solidFill>
                            <a:schemeClr val="tx1"/>
                          </a:solidFill>
                          <a:latin typeface="Times New Roman" panose="02020603050405020304"/>
                          <a:ea typeface="+mn-ea"/>
                          <a:cs typeface="Times New Roman" panose="02020603050405020304"/>
                        </a:rPr>
                        <a:t>) </a:t>
                      </a:r>
                    </a:p>
                    <a:p>
                      <a:pPr marL="0" marR="0" indent="0" algn="l" defTabSz="914400" rtl="0" eaLnBrk="1" fontAlgn="auto" latinLnBrk="0" hangingPunct="1">
                        <a:lnSpc>
                          <a:spcPct val="118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        不少人因为喜欢动物而给它们喂食，某自然保护区的公路边却有如下警示：给野生动物喂食，易使它们丧失觅食能力。不听警告执意喂食者，将依法惩处。 </a:t>
                      </a:r>
                    </a:p>
                    <a:p>
                      <a:pPr marL="0" marR="0" indent="0" algn="l" defTabSz="914400" rtl="0" eaLnBrk="1" fontAlgn="auto" latinLnBrk="0" hangingPunct="1">
                        <a:lnSpc>
                          <a:spcPct val="118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        要求：选好角度，确定立意，明确文体，自拟标题；不要脱离材料内容及含意的范围作文，不要套作，不得抄袭</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928662" y="1285860"/>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1069975" y="1293813"/>
          <a:ext cx="7400925" cy="4848225"/>
        </p:xfrm>
        <a:graphic>
          <a:graphicData uri="http://schemas.openxmlformats.org/presentationml/2006/ole">
            <p:oleObj spid="_x0000_s248833" name="Document" r:id="rId4" imgW="7857204" imgH="5159456"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268433"/>
          <a:ext cx="7608887" cy="5089525"/>
        </p:xfrm>
        <a:graphic>
          <a:graphicData uri="http://schemas.openxmlformats.org/presentationml/2006/ole">
            <p:oleObj spid="_x0000_s249857" name="Document" r:id="rId5" imgW="8383675" imgH="563829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93813"/>
          <a:ext cx="7383463" cy="4848225"/>
        </p:xfrm>
        <a:graphic>
          <a:graphicData uri="http://schemas.openxmlformats.org/presentationml/2006/ole">
            <p:oleObj spid="_x0000_s250881" name="Document" r:id="rId5" imgW="7974995" imgH="5255729" progId="Word.Document.8">
              <p:embed/>
            </p:oleObj>
          </a:graphicData>
        </a:graphic>
      </p:graphicFrame>
      <p:sp>
        <p:nvSpPr>
          <p:cNvPr id="13" name="内容占位符 2">
            <a:hlinkClick r:id="rId4" action="ppaction://hlinksldjump"/>
          </p:cNvPr>
          <p:cNvSpPr/>
          <p:nvPr/>
        </p:nvSpPr>
        <p:spPr bwMode="auto">
          <a:xfrm>
            <a:off x="71406" y="1928802"/>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9975" y="1293813"/>
          <a:ext cx="7521575" cy="3760787"/>
        </p:xfrm>
        <a:graphic>
          <a:graphicData uri="http://schemas.openxmlformats.org/presentationml/2006/ole">
            <p:oleObj spid="_x0000_s251905" name="Microsoft Office Word 97 - 2003 文档" r:id="rId5" imgW="8095660" imgH="408314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000108"/>
          <a:ext cx="7246938" cy="5124450"/>
        </p:xfrm>
        <a:graphic>
          <a:graphicData uri="http://schemas.openxmlformats.org/presentationml/2006/ole">
            <p:oleObj spid="_x0000_s252929" name="Document" r:id="rId5" imgW="7838170" imgH="556510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928670"/>
          <a:ext cx="7504113" cy="5314950"/>
        </p:xfrm>
        <a:graphic>
          <a:graphicData uri="http://schemas.openxmlformats.org/presentationml/2006/ole">
            <p:oleObj spid="_x0000_s253953" name="Document" r:id="rId5" imgW="7800463" imgH="555608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862013" y="931863"/>
          <a:ext cx="7781925" cy="5295900"/>
        </p:xfrm>
        <a:graphic>
          <a:graphicData uri="http://schemas.openxmlformats.org/presentationml/2006/ole">
            <p:oleObj spid="_x0000_s254977" name="Document" r:id="rId5" imgW="8234281" imgH="563180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6800" y="931863"/>
          <a:ext cx="7399338" cy="5384800"/>
        </p:xfrm>
        <a:graphic>
          <a:graphicData uri="http://schemas.openxmlformats.org/presentationml/2006/ole">
            <p:oleObj spid="_x0000_s256001" name="Microsoft Office Word 97 - 2003 文档" r:id="rId5" imgW="8158865" imgH="5962454"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862013" y="931863"/>
          <a:ext cx="7712075" cy="5434012"/>
        </p:xfrm>
        <a:graphic>
          <a:graphicData uri="http://schemas.openxmlformats.org/presentationml/2006/ole">
            <p:oleObj spid="_x0000_s257025" name="Microsoft Office Word 97 - 2003 文档" r:id="rId5" imgW="8478842" imgH="6029521"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25" y="1316057"/>
          <a:ext cx="7591425" cy="4899025"/>
        </p:xfrm>
        <a:graphic>
          <a:graphicData uri="http://schemas.openxmlformats.org/presentationml/2006/ole">
            <p:oleObj spid="_x0000_s258049" name="Document" r:id="rId5" imgW="8200164" imgH="531233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57224" y="1500174"/>
          <a:ext cx="7626350" cy="4175125"/>
        </p:xfrm>
        <a:graphic>
          <a:graphicData uri="http://schemas.openxmlformats.org/presentationml/2006/ole">
            <p:oleObj spid="_x0000_s36865" name="Microsoft Office Word 97 - 2003 文档" r:id="rId4" imgW="7907840" imgH="4369438"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928670"/>
          <a:ext cx="7419975" cy="5400675"/>
        </p:xfrm>
        <a:graphic>
          <a:graphicData uri="http://schemas.openxmlformats.org/presentationml/2006/ole">
            <p:oleObj spid="_x0000_s259073" name="Document" r:id="rId5" imgW="8180413" imgH="597182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66800" y="931863"/>
          <a:ext cx="7434263" cy="5334000"/>
        </p:xfrm>
        <a:graphic>
          <a:graphicData uri="http://schemas.openxmlformats.org/presentationml/2006/ole">
            <p:oleObj spid="_x0000_s260097" name="Microsoft Office Word 97 - 2003 文档" r:id="rId5" imgW="7733666" imgH="558277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931863" y="1295419"/>
          <a:ext cx="7624762" cy="4848225"/>
        </p:xfrm>
        <a:graphic>
          <a:graphicData uri="http://schemas.openxmlformats.org/presentationml/2006/ole">
            <p:oleObj spid="_x0000_s261121" name="Document" r:id="rId4" imgW="8382957" imgH="5382291"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Effect transition="in" filter="blinds(horizontal)">
                                      <p:cBhvr>
                                        <p:cTn id="17"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863600" y="1338263"/>
          <a:ext cx="7620000" cy="879475"/>
        </p:xfrm>
        <a:graphic>
          <a:graphicData uri="http://schemas.openxmlformats.org/presentationml/2006/ole">
            <p:oleObj spid="_x0000_s262146" name="Microsoft Office Word 97 - 2003 文档" r:id="rId4" imgW="8401990" imgH="974632" progId="Word.Document.8">
              <p:embed/>
            </p:oleObj>
          </a:graphicData>
        </a:graphic>
      </p:graphicFrame>
      <p:graphicFrame>
        <p:nvGraphicFramePr>
          <p:cNvPr id="649219" name="Object 3"/>
          <p:cNvGraphicFramePr>
            <a:graphicFrameLocks noChangeAspect="1"/>
          </p:cNvGraphicFramePr>
          <p:nvPr/>
        </p:nvGraphicFramePr>
        <p:xfrm>
          <a:off x="1069975" y="3070225"/>
          <a:ext cx="7383463" cy="2986088"/>
        </p:xfrm>
        <a:graphic>
          <a:graphicData uri="http://schemas.openxmlformats.org/presentationml/2006/ole">
            <p:oleObj spid="_x0000_s262145" name="Microsoft Office Word 97 - 2003 文档" r:id="rId5" imgW="8116848" imgH="3310431" progId="Word.Document.8">
              <p:embed/>
            </p:oleObj>
          </a:graphicData>
        </a:graphic>
      </p:graphicFrame>
      <p:grpSp>
        <p:nvGrpSpPr>
          <p:cNvPr id="11" name="Group 48"/>
          <p:cNvGrpSpPr/>
          <p:nvPr/>
        </p:nvGrpSpPr>
        <p:grpSpPr bwMode="auto">
          <a:xfrm>
            <a:off x="0" y="3572339"/>
            <a:ext cx="609600" cy="2928732"/>
            <a:chOff x="1" y="3605"/>
            <a:chExt cx="384" cy="2682"/>
          </a:xfrm>
        </p:grpSpPr>
        <p:pic>
          <p:nvPicPr>
            <p:cNvPr id="12"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3" name="内容占位符 2">
              <a:hlinkClick r:id="rId8"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9219"/>
                                        </p:tgtEl>
                                        <p:attrNameLst>
                                          <p:attrName>style.visibility</p:attrName>
                                        </p:attrNameLst>
                                      </p:cBhvr>
                                      <p:to>
                                        <p:strVal val="visible"/>
                                      </p:to>
                                    </p:set>
                                    <p:animEffect transition="in" filter="wipe(down)">
                                      <p:cBhvr>
                                        <p:cTn id="7" dur="500"/>
                                        <p:tgtEl>
                                          <p:spTgt spid="64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33519"/>
          <a:ext cx="7642225" cy="4881563"/>
        </p:xfrm>
        <a:graphic>
          <a:graphicData uri="http://schemas.openxmlformats.org/presentationml/2006/ole">
            <p:oleObj spid="_x0000_s263169" name="Document" r:id="rId5" imgW="8421023" imgH="5418709"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135063"/>
          <a:ext cx="7502525" cy="863600"/>
        </p:xfrm>
        <a:graphic>
          <a:graphicData uri="http://schemas.openxmlformats.org/presentationml/2006/ole">
            <p:oleObj spid="_x0000_s264194" name="Microsoft Office Word 97 - 2003 文档" r:id="rId5" imgW="8269115" imgH="955522" progId="Word.Document.8">
              <p:embed/>
            </p:oleObj>
          </a:graphicData>
        </a:graphic>
      </p:graphicFrame>
      <p:graphicFrame>
        <p:nvGraphicFramePr>
          <p:cNvPr id="733187" name="Object 3"/>
          <p:cNvGraphicFramePr>
            <a:graphicFrameLocks noChangeAspect="1"/>
          </p:cNvGraphicFramePr>
          <p:nvPr/>
        </p:nvGraphicFramePr>
        <p:xfrm>
          <a:off x="1071538" y="2071678"/>
          <a:ext cx="7315200" cy="4019550"/>
        </p:xfrm>
        <a:graphic>
          <a:graphicData uri="http://schemas.openxmlformats.org/presentationml/2006/ole">
            <p:oleObj spid="_x0000_s264193" name="Microsoft Office Word 97 - 2003 文档" r:id="rId6" imgW="8041074" imgH="4452009"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3187"/>
                                        </p:tgtEl>
                                        <p:attrNameLst>
                                          <p:attrName>style.visibility</p:attrName>
                                        </p:attrNameLst>
                                      </p:cBhvr>
                                      <p:to>
                                        <p:strVal val="visible"/>
                                      </p:to>
                                    </p:set>
                                    <p:animEffect transition="in" filter="wipe(down)">
                                      <p:cBhvr>
                                        <p:cTn id="7" dur="500"/>
                                        <p:tgtEl>
                                          <p:spTgt spid="73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28662" y="1071546"/>
          <a:ext cx="7591425" cy="5140325"/>
        </p:xfrm>
        <a:graphic>
          <a:graphicData uri="http://schemas.openxmlformats.org/presentationml/2006/ole">
            <p:oleObj spid="_x0000_s265217" name="Document" r:id="rId5" imgW="8363923" imgH="5695630"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题十八　靓丽语言放异彩</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287463"/>
          <a:ext cx="7569200" cy="1049337"/>
        </p:xfrm>
        <a:graphic>
          <a:graphicData uri="http://schemas.openxmlformats.org/presentationml/2006/ole">
            <p:oleObj spid="_x0000_s266242" name="Microsoft Office Word 97 - 2003 文档" r:id="rId5" imgW="8344890" imgH="1165376" progId="Word.Document.8">
              <p:embed/>
            </p:oleObj>
          </a:graphicData>
        </a:graphic>
      </p:graphicFrame>
      <p:graphicFrame>
        <p:nvGraphicFramePr>
          <p:cNvPr id="401411" name="Object 3"/>
          <p:cNvGraphicFramePr>
            <a:graphicFrameLocks noChangeAspect="1"/>
          </p:cNvGraphicFramePr>
          <p:nvPr/>
        </p:nvGraphicFramePr>
        <p:xfrm>
          <a:off x="1135063" y="2506663"/>
          <a:ext cx="7264400" cy="3606800"/>
        </p:xfrm>
        <a:graphic>
          <a:graphicData uri="http://schemas.openxmlformats.org/presentationml/2006/ole">
            <p:oleObj spid="_x0000_s266241" name="Microsoft Office Word 97 - 2003 文档" r:id="rId6" imgW="8003007" imgH="3994080"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某人有两只猎鹰，经过几个月的训练，其中一只</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已能飞翔，另一只却没有动静，从来的那一天起就待</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在枝头纹丝不动。这人聘请了各方的兽医和术士，均</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无功而返。最后，一个农夫被请去。第二天，这人看</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见那只无可救药的鹰正盘旋在院子上空，他十分兴奋，</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问农夫是怎么做到的。农夫说：</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我的方法很简单，</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那就是砍断这只鹰抓着的树枝。</a:t>
            </a:r>
            <a:r>
              <a:rPr lang="zh-CN" altLang="en-US" sz="2400" b="1" kern="100" dirty="0" smtClean="0">
                <a:latin typeface="宋体" panose="02010600030101010101" pitchFamily="2" charset="-122"/>
                <a:cs typeface="Times New Roman" panose="02020603050405020304"/>
              </a:rPr>
              <a:t>”</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zh-CN" altLang="en-US" sz="2400" b="1" dirty="0" smtClean="0">
                <a:latin typeface="Times New Roman" panose="02020603050405020304"/>
                <a:ea typeface="宋体" panose="02010600030101010101" pitchFamily="2" charset="-122"/>
                <a:cs typeface="Times New Roman" panose="02020603050405020304"/>
              </a:rPr>
              <a:t>            要求选好角度，确定立意，文体自选</a:t>
            </a:r>
            <a:r>
              <a:rPr lang="en-US" sz="2400" b="1" dirty="0" smtClean="0">
                <a:latin typeface="Times New Roman" panose="02020603050405020304"/>
                <a:ea typeface="宋体" panose="02010600030101010101" pitchFamily="2" charset="-122"/>
              </a:rPr>
              <a:t>(</a:t>
            </a:r>
            <a:r>
              <a:rPr lang="zh-CN" altLang="en-US" sz="2400" b="1" dirty="0" smtClean="0">
                <a:latin typeface="Times New Roman" panose="02020603050405020304"/>
                <a:ea typeface="宋体" panose="02010600030101010101" pitchFamily="2" charset="-122"/>
                <a:cs typeface="Times New Roman" panose="02020603050405020304"/>
              </a:rPr>
              <a:t>诗歌除外</a:t>
            </a:r>
            <a:r>
              <a:rPr lang="en-US" sz="2400" b="1" dirty="0" smtClean="0">
                <a:latin typeface="Times New Roman" panose="02020603050405020304"/>
                <a:ea typeface="宋体" panose="02010600030101010101" pitchFamily="2" charset="-122"/>
              </a:rPr>
              <a:t>)</a:t>
            </a:r>
            <a:r>
              <a:rPr lang="zh-CN" altLang="en-US" sz="2400" b="1" dirty="0" smtClean="0">
                <a:latin typeface="Times New Roman" panose="02020603050405020304"/>
                <a:ea typeface="宋体" panose="02010600030101010101" pitchFamily="2" charset="-122"/>
                <a:cs typeface="Times New Roman" panose="02020603050405020304"/>
              </a:rPr>
              <a:t>，</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自拟标题；不要脱离材料内容及含意的范围作文，不</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要套作，不得抄袭；至少运用一种前面所讲的语言技</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法。</a:t>
            </a:r>
            <a:endParaRPr lang="en-US" altLang="zh-CN" sz="2400" b="1" dirty="0" smtClean="0">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a:p>
            <a:pPr>
              <a:lnSpc>
                <a:spcPts val="3500"/>
              </a:lnSpc>
            </a:pP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graphicFrame>
        <p:nvGraphicFramePr>
          <p:cNvPr id="8" name="对象 7"/>
          <p:cNvGraphicFramePr>
            <a:graphicFrameLocks noChangeAspect="1"/>
          </p:cNvGraphicFramePr>
          <p:nvPr/>
        </p:nvGraphicFramePr>
        <p:xfrm>
          <a:off x="1000100" y="1357298"/>
          <a:ext cx="7539038" cy="4762500"/>
        </p:xfrm>
        <a:graphic>
          <a:graphicData uri="http://schemas.openxmlformats.org/presentationml/2006/ole">
            <p:oleObj spid="_x0000_s38913" name="Document" r:id="rId4" imgW="7816623" imgH="4967630"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(1)</a:t>
            </a:r>
            <a:r>
              <a:rPr lang="zh-CN" altLang="en-US" sz="2400" b="1" kern="100" dirty="0" smtClean="0">
                <a:solidFill>
                  <a:srgbClr val="990033"/>
                </a:solidFill>
                <a:latin typeface="+mj-ea"/>
                <a:ea typeface="+mj-ea"/>
                <a:cs typeface="Courier New" panose="02070309020205020404"/>
              </a:rPr>
              <a:t>从成长的角度立意：什么是这只鹰不能飞翔的秘密？就是鹰抓着的树枝！这里的树枝指的就是人们心中的依赖。只有砍断“树枝”，人才能真正成长。每个人的心灵上都有一双翅膀，可很多人往往不愿意打开这双翅膀，因为飞翔就意味着冒险，意味着安全感和舒适感的缺失。离开自己闭塞的小王国，放弃手中紧握的树枝，将天空当作新的领地，才能踏出改变的第一步。</a:t>
            </a:r>
            <a:r>
              <a:rPr lang="en-US" altLang="zh-CN" sz="2400" b="1" kern="100" dirty="0" smtClean="0">
                <a:solidFill>
                  <a:srgbClr val="990033"/>
                </a:solidFill>
                <a:latin typeface="+mj-ea"/>
                <a:ea typeface="+mj-ea"/>
                <a:cs typeface="Courier New" panose="02070309020205020404"/>
              </a:rPr>
              <a:t>(2)</a:t>
            </a:r>
            <a:r>
              <a:rPr lang="zh-CN" altLang="en-US" sz="2400" b="1" kern="100" dirty="0" smtClean="0">
                <a:solidFill>
                  <a:srgbClr val="990033"/>
                </a:solidFill>
                <a:latin typeface="+mj-ea"/>
                <a:ea typeface="+mj-ea"/>
                <a:cs typeface="Courier New" panose="02070309020205020404"/>
              </a:rPr>
              <a:t>从教育的角度立意：无论是家长还是教师或其他人，要想让教育的对象成长，就要根除他心中的依赖。</a:t>
            </a:r>
            <a:r>
              <a:rPr lang="en-US" altLang="zh-CN" sz="2400" b="1" kern="100" dirty="0" smtClean="0">
                <a:solidFill>
                  <a:srgbClr val="990033"/>
                </a:solidFill>
                <a:latin typeface="+mj-ea"/>
                <a:ea typeface="+mj-ea"/>
                <a:cs typeface="Courier New" panose="02070309020205020404"/>
              </a:rPr>
              <a:t>(3)</a:t>
            </a:r>
            <a:r>
              <a:rPr lang="zh-CN" altLang="en-US" sz="2400" b="1" kern="100" dirty="0" smtClean="0">
                <a:solidFill>
                  <a:srgbClr val="990033"/>
                </a:solidFill>
                <a:latin typeface="+mj-ea"/>
                <a:ea typeface="+mj-ea"/>
                <a:cs typeface="Courier New" panose="02070309020205020404"/>
              </a:rPr>
              <a:t>从解决问题的角度立意：兽医和术士无功而返，农夫为什</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zh-CN" altLang="en-US" sz="2400" b="1" kern="100" dirty="0" smtClean="0">
                <a:solidFill>
                  <a:srgbClr val="990033"/>
                </a:solidFill>
                <a:latin typeface="+mj-ea"/>
                <a:ea typeface="+mj-ea"/>
                <a:cs typeface="Courier New" panose="02070309020205020404"/>
              </a:rPr>
              <a:t>么能成功？农夫抓住了问题的根本，从根本上解决了问题，抓住了根本，办法往往很简单。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某歌手成名之前是普通的农民。成名之后，他花</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sz="2400" b="1" kern="100" dirty="0" smtClean="0">
                <a:latin typeface="Times New Roman" panose="02020603050405020304"/>
                <a:ea typeface="楷体_GB2312" panose="02010609030101010101" pitchFamily="49" charset="-122"/>
                <a:cs typeface="Times New Roman" panose="02020603050405020304"/>
              </a:rPr>
              <a:t> </a:t>
            </a:r>
            <a:r>
              <a:rPr lang="en-US" sz="2400" b="1" kern="100" dirty="0" smtClean="0">
                <a:latin typeface="Times New Roman" panose="02020603050405020304"/>
                <a:ea typeface="楷体_GB2312" panose="02010609030101010101" pitchFamily="49" charset="-122"/>
                <a:cs typeface="Courier New" panose="02070309020205020404"/>
              </a:rPr>
              <a:t>3</a:t>
            </a:r>
            <a:r>
              <a:rPr lang="zh-CN" altLang="en-US" sz="2400" b="1" kern="100" dirty="0" smtClean="0">
                <a:latin typeface="Times New Roman" panose="02020603050405020304"/>
                <a:ea typeface="楷体_GB2312" panose="02010609030101010101" pitchFamily="49" charset="-122"/>
                <a:cs typeface="Times New Roman" panose="02020603050405020304"/>
              </a:rPr>
              <a:t>万翻修村幼儿园，花</a:t>
            </a:r>
            <a:r>
              <a:rPr lang="en-US" sz="2400" b="1" kern="100" dirty="0" smtClean="0">
                <a:latin typeface="Times New Roman" panose="02020603050405020304"/>
                <a:ea typeface="楷体_GB2312" panose="02010609030101010101" pitchFamily="49" charset="-122"/>
                <a:cs typeface="Courier New" panose="02070309020205020404"/>
              </a:rPr>
              <a:t>2</a:t>
            </a:r>
            <a:r>
              <a:rPr lang="zh-CN" altLang="en-US" sz="2400" b="1" kern="100" dirty="0" smtClean="0">
                <a:latin typeface="Times New Roman" panose="02020603050405020304"/>
                <a:ea typeface="楷体_GB2312" panose="02010609030101010101" pitchFamily="49" charset="-122"/>
                <a:cs typeface="Times New Roman" panose="02020603050405020304"/>
              </a:rPr>
              <a:t>万给村里买健身器材，出</a:t>
            </a:r>
            <a:r>
              <a:rPr lang="en-US" sz="2400" b="1" kern="100" dirty="0" smtClean="0">
                <a:latin typeface="Times New Roman" panose="02020603050405020304"/>
                <a:ea typeface="楷体_GB2312" panose="02010609030101010101" pitchFamily="49" charset="-122"/>
                <a:cs typeface="Courier New" panose="02070309020205020404"/>
              </a:rPr>
              <a:t>10</a:t>
            </a:r>
            <a:r>
              <a:rPr lang="zh-CN" altLang="en-US" sz="2400" b="1" kern="100" dirty="0" smtClean="0">
                <a:latin typeface="Times New Roman" panose="02020603050405020304"/>
                <a:ea typeface="楷体_GB2312" panose="02010609030101010101" pitchFamily="49" charset="-122"/>
                <a:cs typeface="Times New Roman" panose="02020603050405020304"/>
              </a:rPr>
              <a:t>万</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解决村灌溉用电问题，出</a:t>
            </a:r>
            <a:r>
              <a:rPr lang="en-US" sz="2400" b="1" kern="100" dirty="0" smtClean="0">
                <a:latin typeface="Times New Roman" panose="02020603050405020304"/>
                <a:ea typeface="楷体_GB2312" panose="02010609030101010101" pitchFamily="49" charset="-122"/>
                <a:cs typeface="Courier New" panose="02070309020205020404"/>
              </a:rPr>
              <a:t>50</a:t>
            </a:r>
            <a:r>
              <a:rPr lang="zh-CN" altLang="en-US" sz="2400" b="1" kern="100" dirty="0" smtClean="0">
                <a:latin typeface="Times New Roman" panose="02020603050405020304"/>
                <a:ea typeface="楷体_GB2312" panose="02010609030101010101" pitchFamily="49" charset="-122"/>
                <a:cs typeface="Times New Roman" panose="02020603050405020304"/>
              </a:rPr>
              <a:t>万修路，而他自己却舍不</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得租机器收玉米</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可村民们说：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这对他来说是九</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牛一毛，他要想叫俺说他好，就为庄上每人买辆小轿</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车、一人再给</a:t>
            </a:r>
            <a:r>
              <a:rPr lang="en-US" sz="2400" b="1" kern="100" dirty="0" smtClean="0">
                <a:latin typeface="Times New Roman" panose="02020603050405020304"/>
                <a:ea typeface="楷体_GB2312" panose="02010609030101010101" pitchFamily="49" charset="-122"/>
                <a:cs typeface="Courier New" panose="02070309020205020404"/>
              </a:rPr>
              <a:t>1</a:t>
            </a:r>
            <a:r>
              <a:rPr lang="zh-CN" altLang="en-US" sz="2400" b="1" kern="100" dirty="0" smtClean="0">
                <a:latin typeface="Times New Roman" panose="02020603050405020304"/>
                <a:ea typeface="楷体_GB2312" panose="02010609030101010101" pitchFamily="49" charset="-122"/>
                <a:cs typeface="Times New Roman" panose="02020603050405020304"/>
              </a:rPr>
              <a:t>万块钱。</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歌手说：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做好事还不讨好，</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太让人伤心了。</a:t>
            </a:r>
            <a:r>
              <a:rPr 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这件事经媒体曝光之后，大家议论纷纷。</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cs typeface="Times New Roman" panose="02020603050405020304"/>
              </a:rPr>
              <a:t>            要求选好角度，确定立意，文体自选</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诗歌除外</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自拟标题；不要脱离材料内容及含意的范围作文，不</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要套作，不得抄袭；至少运用一种前面所讲的语言技</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法。</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从歌手的角度立意：成名不忘本、施恩不图报。从村民的角度：受人滴水之恩，当涌泉相报；凡事要自力更生；要知足，不要贪得无厌。其他立意只要符合材料内涵即可。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楷体_GB2312" panose="02010609030101010101" pitchFamily="49" charset="-122"/>
                <a:cs typeface="Times New Roman" panose="02020603050405020304"/>
              </a:rPr>
              <a:t>            户外真人秀是目前电视台追捧的娱乐热点，情感、</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游戏、旅游等各种玩法让明星们忙得不亦乐乎。面对 </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荧屏上的</a:t>
            </a:r>
            <a:r>
              <a:rPr lang="zh-CN" altLang="en-US" sz="2400" b="1" dirty="0" smtClean="0">
                <a:latin typeface="Calibri" panose="020F0502020204030204"/>
                <a:ea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真人秀热</a:t>
            </a:r>
            <a:r>
              <a:rPr lang="zh-CN" altLang="en-US" sz="2400" b="1" dirty="0" smtClean="0">
                <a:latin typeface="Calibri" panose="020F0502020204030204"/>
                <a:ea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，河南卫视却剑走偏锋，首次</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将</a:t>
            </a:r>
            <a:r>
              <a:rPr lang="zh-CN" altLang="en-US" sz="2400" b="1" dirty="0" smtClean="0">
                <a:latin typeface="Calibri" panose="020F0502020204030204"/>
                <a:ea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文学</a:t>
            </a:r>
            <a:r>
              <a:rPr lang="zh-CN" altLang="en-US" sz="2400" b="1" dirty="0" smtClean="0">
                <a:latin typeface="Calibri" panose="020F0502020204030204"/>
                <a:ea typeface="宋体" panose="02010600030101010101" pitchFamily="2"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这个抽象名词与电视娱乐结合在一起，从</a:t>
            </a:r>
            <a:r>
              <a:rPr lang="en-US" sz="2400" b="1" dirty="0" smtClean="0">
                <a:latin typeface="Times New Roman" panose="02020603050405020304"/>
                <a:ea typeface="楷体_GB2312" panose="02010609030101010101" pitchFamily="49" charset="-122"/>
              </a:rPr>
              <a:t>5 </a:t>
            </a: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月</a:t>
            </a:r>
            <a:r>
              <a:rPr lang="en-US" sz="2400" b="1" dirty="0" smtClean="0">
                <a:latin typeface="Times New Roman" panose="02020603050405020304"/>
                <a:ea typeface="楷体_GB2312" panose="02010609030101010101" pitchFamily="49" charset="-122"/>
              </a:rPr>
              <a:t>15</a:t>
            </a:r>
            <a:r>
              <a:rPr lang="zh-CN" altLang="en-US" sz="2400" b="1" dirty="0" smtClean="0">
                <a:latin typeface="Times New Roman" panose="02020603050405020304"/>
                <a:ea typeface="楷体_GB2312" panose="02010609030101010101" pitchFamily="49" charset="-122"/>
                <a:cs typeface="Times New Roman" panose="02020603050405020304"/>
              </a:rPr>
              <a:t>日起推出一档真人秀节目</a:t>
            </a:r>
            <a:r>
              <a:rPr lang="en-US" altLang="zh-CN" sz="2400" b="1" dirty="0" smtClean="0">
                <a:latin typeface="Times New Roman" panose="02020603050405020304"/>
                <a:ea typeface="楷体_GB2312" panose="02010609030101010101" pitchFamily="49"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文学英雄</a:t>
            </a:r>
            <a:r>
              <a:rPr lang="en-US" altLang="zh-CN" sz="2400" b="1" dirty="0" smtClean="0">
                <a:latin typeface="Times New Roman" panose="02020603050405020304"/>
                <a:ea typeface="楷体_GB2312" panose="02010609030101010101" pitchFamily="49" charset="-122"/>
                <a:cs typeface="Times New Roman" panose="02020603050405020304"/>
              </a:rPr>
              <a:t>》</a:t>
            </a:r>
            <a:r>
              <a:rPr lang="zh-CN" altLang="en-US" sz="2400" b="1" dirty="0" smtClean="0">
                <a:latin typeface="Times New Roman" panose="02020603050405020304"/>
                <a:ea typeface="楷体_GB2312" panose="02010609030101010101" pitchFamily="49" charset="-122"/>
                <a:cs typeface="Times New Roman" panose="02020603050405020304"/>
              </a:rPr>
              <a:t>，节目将</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作家蒋方舟、蔡崇达、张晓晗、李承鹏等人，与演员</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张晓龙、吴樾、柯蓝、李乃文等人混搭一处，让这些</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作家和演员一起在电视上秀文学，用电视真人秀形式</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zh-CN" altLang="en-US" sz="2400" b="1" dirty="0" smtClean="0">
                <a:latin typeface="Times New Roman" panose="02020603050405020304"/>
                <a:ea typeface="楷体_GB2312" panose="02010609030101010101" pitchFamily="49" charset="-122"/>
                <a:cs typeface="Times New Roman" panose="02020603050405020304"/>
              </a:rPr>
              <a:t>    来表现文学写作。这档节目在获得赞许声的同时也引</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a:lnSpc>
                <a:spcPts val="3500"/>
              </a:lnSpc>
            </a:pPr>
            <a:r>
              <a:rPr lang="en-US" altLang="zh-CN" sz="2400" b="1" dirty="0" smtClean="0">
                <a:latin typeface="Times New Roman" panose="02020603050405020304"/>
                <a:ea typeface="楷体_GB2312" panose="02010609030101010101" pitchFamily="49" charset="-122"/>
                <a:cs typeface="Times New Roman" panose="02020603050405020304"/>
              </a:rPr>
              <a:t>    </a:t>
            </a:r>
            <a:r>
              <a:rPr lang="zh-CN" altLang="en-US" sz="2400" b="1" dirty="0" smtClean="0">
                <a:latin typeface="Times New Roman" panose="02020603050405020304"/>
                <a:ea typeface="楷体_GB2312" panose="02010609030101010101" pitchFamily="49" charset="-122"/>
                <a:cs typeface="Times New Roman" panose="02020603050405020304"/>
              </a:rPr>
              <a:t>发了一些质疑。</a:t>
            </a:r>
            <a:endParaRPr lang="en-US" altLang="zh-CN" sz="2400" b="1"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    “</a:t>
            </a:r>
            <a:r>
              <a:rPr lang="zh-CN" altLang="en-US" sz="2400" b="1" kern="100" dirty="0" smtClean="0">
                <a:latin typeface="Times New Roman" panose="02020603050405020304"/>
                <a:cs typeface="Times New Roman" panose="02020603050405020304"/>
              </a:rPr>
              <a:t>文学与娱乐节目结合</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这种形式，引发了你怎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样的思考？请综合材料内容及含意的范围作文，体现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你的思考。</a:t>
            </a:r>
            <a:endParaRPr lang="zh-CN" altLang="en-US" sz="2400" b="1" kern="100" dirty="0" smtClean="0">
              <a:latin typeface="宋体" panose="02010600030101010101" pitchFamily="2" charset="-122"/>
              <a:cs typeface="Courier New" panose="020703090202050204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要求选好角度，确定立意，明确文体，自拟标题；</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不要套作，不得抄袭。</a:t>
            </a:r>
            <a:endParaRPr lang="en-US" altLang="zh-CN" sz="2400" b="1" dirty="0" smtClean="0">
              <a:latin typeface="Times New Roman" panose="02020603050405020304"/>
              <a:ea typeface="宋体" panose="02010600030101010101" pitchFamily="2" charset="-122"/>
              <a:cs typeface="Times New Roman" panose="02020603050405020304"/>
            </a:endParaRPr>
          </a:p>
          <a:p>
            <a:r>
              <a:rPr lang="en-US" altLang="zh-CN" sz="2400" b="1" kern="100" dirty="0" smtClean="0">
                <a:latin typeface="黑体" panose="02010600030101010101" charset="-122"/>
                <a:ea typeface="黑体" panose="02010600030101010101" charset="-122"/>
                <a:cs typeface="Times New Roman" panose="02020603050405020304"/>
              </a:rPr>
              <a:t>  </a:t>
            </a:r>
            <a:r>
              <a:rPr lang="en-US" altLang="zh-CN"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我的审题、构思</a:t>
            </a:r>
            <a:r>
              <a:rPr lang="en-US" altLang="zh-CN" sz="2400" b="1" kern="100" dirty="0" smtClean="0">
                <a:latin typeface="+mj-ea"/>
                <a:ea typeface="+mj-ea"/>
                <a:cs typeface="Times New Roman" panose="02020603050405020304"/>
              </a:rPr>
              <a:t>] </a:t>
            </a:r>
            <a:r>
              <a:rPr lang="en-US" sz="2400" b="1" kern="100" dirty="0" smtClean="0">
                <a:latin typeface="Times New Roman" panose="02020603050405020304"/>
                <a:cs typeface="Courier New" panose="02070309020205020404"/>
              </a:rPr>
              <a:t>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_______________________________________________</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29222"/>
          </a:xfrm>
          <a:prstGeom prst="rect">
            <a:avLst/>
          </a:prstGeom>
          <a:noFill/>
          <a:ln w="9525">
            <a:noFill/>
            <a:miter lim="800000"/>
          </a:ln>
        </p:spPr>
        <p:txBody>
          <a:bodyPr/>
          <a:lstStyle/>
          <a:p>
            <a:pPr algn="just">
              <a:lnSpc>
                <a:spcPts val="3500"/>
              </a:lnSpc>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本题是一道材料作文题，材料主要讲河南卫视推出一档真人秀节目</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文学英雄</a:t>
            </a: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引发热议，有人为河南卫视的创新点赞，也有人质疑担忧。考生可联系社会生活，根据自己的看法，从以下角度立意：①要敢于创新。将文学与娱乐节目结合不失为一种睿智之举，可以促进文学的传播，无形之中提高公民的文化素养。②文学是严肃的，娱乐化的文学是对文学的亵渎。虽然真人秀的形式能在一定程度上传播文学，但这里的文学已经丧失纯洁性，成了娱乐的附属品。③以真人秀的形式传播文化应当慎重。我们不排斥用娱乐化的手段传播文化，但是要慎重，避免文化成为娱乐的附属品。</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graphicFrame>
        <p:nvGraphicFramePr>
          <p:cNvPr id="8" name="对象 7"/>
          <p:cNvGraphicFramePr>
            <a:graphicFrameLocks noChangeAspect="1"/>
          </p:cNvGraphicFramePr>
          <p:nvPr/>
        </p:nvGraphicFramePr>
        <p:xfrm>
          <a:off x="857224" y="1142984"/>
          <a:ext cx="7642225" cy="5210175"/>
        </p:xfrm>
        <a:graphic>
          <a:graphicData uri="http://schemas.openxmlformats.org/presentationml/2006/ole">
            <p:oleObj spid="_x0000_s39937" name="Document" r:id="rId4" imgW="7624853" imgH="5238061"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graphicFrame>
        <p:nvGraphicFramePr>
          <p:cNvPr id="8" name="对象 7"/>
          <p:cNvGraphicFramePr>
            <a:graphicFrameLocks noChangeAspect="1"/>
          </p:cNvGraphicFramePr>
          <p:nvPr/>
        </p:nvGraphicFramePr>
        <p:xfrm>
          <a:off x="931863" y="1208088"/>
          <a:ext cx="7453312" cy="5072062"/>
        </p:xfrm>
        <a:graphic>
          <a:graphicData uri="http://schemas.openxmlformats.org/presentationml/2006/ole">
            <p:oleObj spid="_x0000_s40961" name="Document" r:id="rId4" imgW="7735821" imgH="5291426"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题十三　精细审题守江山</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6"/>
          <p:cNvGrpSpPr/>
          <p:nvPr/>
        </p:nvGrpSpPr>
        <p:grpSpPr bwMode="auto">
          <a:xfrm>
            <a:off x="0" y="713936"/>
            <a:ext cx="609600" cy="2715231"/>
            <a:chOff x="1" y="1155"/>
            <a:chExt cx="384" cy="2272"/>
          </a:xfrm>
        </p:grpSpPr>
        <p:pic>
          <p:nvPicPr>
            <p:cNvPr id="16393"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6394"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5" name="Group 48"/>
          <p:cNvGrpSpPr/>
          <p:nvPr/>
        </p:nvGrpSpPr>
        <p:grpSpPr bwMode="auto">
          <a:xfrm>
            <a:off x="0" y="3572339"/>
            <a:ext cx="609600" cy="2928732"/>
            <a:chOff x="1" y="3605"/>
            <a:chExt cx="384" cy="2682"/>
          </a:xfrm>
        </p:grpSpPr>
        <p:pic>
          <p:nvPicPr>
            <p:cNvPr id="1639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639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069975"/>
          <a:ext cx="7556500" cy="5157788"/>
        </p:xfrm>
        <a:graphic>
          <a:graphicData uri="http://schemas.openxmlformats.org/presentationml/2006/ole">
            <p:oleObj spid="_x0000_s41985" name="Microsoft Office Word 97 - 2003 文档" r:id="rId4" imgW="7722534" imgH="5299719"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TextBox 7"/>
          <p:cNvSpPr txBox="1">
            <a:spLocks noChangeArrowheads="1"/>
          </p:cNvSpPr>
          <p:nvPr/>
        </p:nvSpPr>
        <p:spPr bwMode="auto">
          <a:xfrm>
            <a:off x="1356973" y="2946397"/>
            <a:ext cx="7197725" cy="3367076"/>
          </a:xfrm>
          <a:prstGeom prst="rect">
            <a:avLst/>
          </a:prstGeom>
          <a:noFill/>
          <a:ln w="9525">
            <a:noFill/>
            <a:miter lim="800000"/>
          </a:ln>
        </p:spPr>
        <p:txBody>
          <a:bodyPr>
            <a:spAutoFit/>
          </a:bodyPr>
          <a:lstStyle/>
          <a:p>
            <a:pPr>
              <a:lnSpc>
                <a:spcPct val="140000"/>
              </a:lnSpc>
            </a:pPr>
            <a:r>
              <a:rPr lang="zh-CN" altLang="en-US" sz="1800" b="1" u="sng" dirty="0">
                <a:solidFill>
                  <a:schemeClr val="hlink"/>
                </a:solidFill>
                <a:latin typeface="宋体" panose="02010600030101010101" pitchFamily="2" charset="-122"/>
                <a:hlinkClick r:id="rId2" action="ppaction://hlinksldjump"/>
              </a:rPr>
              <a:t>专</a:t>
            </a:r>
            <a:r>
              <a:rPr lang="zh-CN" altLang="en-US" sz="1800" b="1" u="sng" dirty="0" smtClean="0">
                <a:solidFill>
                  <a:schemeClr val="hlink"/>
                </a:solidFill>
                <a:latin typeface="宋体" panose="02010600030101010101" pitchFamily="2" charset="-122"/>
                <a:hlinkClick r:id="rId2" action="ppaction://hlinksldjump"/>
              </a:rPr>
              <a:t>题十三　精细审题守江山</a:t>
            </a:r>
            <a:endParaRPr lang="zh-CN" altLang="en-US" sz="1800" b="1" u="sng" dirty="0" smtClean="0">
              <a:solidFill>
                <a:schemeClr val="hlink"/>
              </a:solidFill>
              <a:latin typeface="宋体" panose="02010600030101010101" pitchFamily="2" charset="-122"/>
              <a:hlinkClick r:id="rId3" action="ppaction://hlinksldjump"/>
            </a:endParaRPr>
          </a:p>
          <a:p>
            <a:pPr>
              <a:lnSpc>
                <a:spcPct val="140000"/>
              </a:lnSpc>
            </a:pPr>
            <a:r>
              <a:rPr lang="zh-CN" altLang="en-US" sz="1600" b="1" dirty="0">
                <a:solidFill>
                  <a:srgbClr val="C00000"/>
                </a:solidFill>
                <a:latin typeface="仿宋_GB2312" panose="02010609030101010101" charset="-122"/>
                <a:ea typeface="仿宋_GB2312" panose="02010609030101010101" charset="-122"/>
                <a:sym typeface="+mn-ea"/>
                <a:hlinkClick r:id="rId4" action="ppaction://hlinksldjump"/>
              </a:rPr>
              <a:t>技法一　一则材料作文审题三法</a:t>
            </a:r>
          </a:p>
          <a:p>
            <a:pPr>
              <a:lnSpc>
                <a:spcPct val="140000"/>
              </a:lnSpc>
            </a:pPr>
            <a:r>
              <a:rPr lang="zh-CN" altLang="en-US" sz="1600" b="1" dirty="0">
                <a:solidFill>
                  <a:srgbClr val="C00000"/>
                </a:solidFill>
                <a:latin typeface="仿宋_GB2312" panose="02010609030101010101" charset="-122"/>
                <a:ea typeface="仿宋_GB2312" panose="02010609030101010101" charset="-122"/>
                <a:sym typeface="+mn-ea"/>
                <a:hlinkClick r:id="rId5" action="ppaction://hlinksldjump"/>
              </a:rPr>
              <a:t>技法二　多则材料作文审题两法</a:t>
            </a:r>
          </a:p>
          <a:p>
            <a:pPr>
              <a:lnSpc>
                <a:spcPct val="140000"/>
              </a:lnSpc>
            </a:pPr>
            <a:r>
              <a:rPr lang="zh-CN" altLang="en-US" sz="1600" b="1" dirty="0">
                <a:solidFill>
                  <a:srgbClr val="C00000"/>
                </a:solidFill>
                <a:latin typeface="仿宋_GB2312" panose="02010609030101010101" charset="-122"/>
                <a:ea typeface="仿宋_GB2312" panose="02010609030101010101" charset="-122"/>
                <a:sym typeface="+mn-ea"/>
                <a:hlinkClick r:id="rId3" action="ppaction://hlinksldjump"/>
              </a:rPr>
              <a:t>技法三　漫画作文审题五步骤</a:t>
            </a:r>
            <a:r>
              <a:rPr lang="zh-CN" altLang="en-US" sz="1800" b="1" dirty="0">
                <a:solidFill>
                  <a:srgbClr val="C00000"/>
                </a:solidFill>
                <a:latin typeface="宋体" panose="02010600030101010101" pitchFamily="2" charset="-122"/>
                <a:hlinkClick r:id="rId3" action="ppaction://hlinksldjump"/>
              </a:rPr>
              <a:t>　</a:t>
            </a:r>
            <a:endParaRPr lang="zh-CN" altLang="en-US" sz="1800" b="1" dirty="0">
              <a:solidFill>
                <a:srgbClr val="C00000"/>
              </a:solidFill>
              <a:latin typeface="宋体" panose="02010600030101010101" pitchFamily="2" charset="-122"/>
            </a:endParaRPr>
          </a:p>
          <a:p>
            <a:pPr>
              <a:lnSpc>
                <a:spcPct val="140000"/>
              </a:lnSpc>
            </a:pPr>
            <a:r>
              <a:rPr lang="zh-CN" altLang="zh-CN" sz="1800" b="1" u="sng" dirty="0">
                <a:solidFill>
                  <a:schemeClr val="hlink"/>
                </a:solidFill>
                <a:latin typeface="宋体" panose="02010600030101010101" pitchFamily="2" charset="-122"/>
                <a:hlinkClick r:id="rId6" action="ppaction://hlinksldjump"/>
              </a:rPr>
              <a:t>专</a:t>
            </a:r>
            <a:r>
              <a:rPr lang="zh-CN" altLang="zh-CN" sz="1800" b="1" u="sng" dirty="0" smtClean="0">
                <a:solidFill>
                  <a:schemeClr val="hlink"/>
                </a:solidFill>
                <a:latin typeface="宋体" panose="02010600030101010101" pitchFamily="2" charset="-122"/>
                <a:hlinkClick r:id="rId6" action="ppaction://hlinksldjump"/>
              </a:rPr>
              <a:t>题</a:t>
            </a:r>
            <a:r>
              <a:rPr lang="zh-CN" altLang="en-US" sz="1800" b="1" u="sng" dirty="0" smtClean="0">
                <a:solidFill>
                  <a:schemeClr val="hlink"/>
                </a:solidFill>
                <a:latin typeface="宋体" panose="02010600030101010101" pitchFamily="2" charset="-122"/>
                <a:hlinkClick r:id="rId6" action="ppaction://hlinksldjump"/>
              </a:rPr>
              <a:t>十四　任务驱动一点通</a:t>
            </a:r>
          </a:p>
          <a:p>
            <a:pPr>
              <a:lnSpc>
                <a:spcPct val="140000"/>
              </a:lnSpc>
            </a:pPr>
            <a:r>
              <a:rPr lang="en-US" altLang="zh-CN" sz="1600" b="1" u="sng" dirty="0" smtClean="0">
                <a:solidFill>
                  <a:schemeClr val="hlink"/>
                </a:solidFill>
                <a:latin typeface="仿宋_GB2312" panose="02010609030101010101" charset="-122"/>
                <a:ea typeface="仿宋_GB2312" panose="02010609030101010101" charset="-122"/>
                <a:hlinkClick r:id="rId7" action="ppaction://hlinksldjump"/>
              </a:rPr>
              <a:t>技法一　任务驱动型作文应考虑“六度”</a:t>
            </a:r>
            <a:endParaRPr lang="en-US" altLang="zh-CN" sz="1600" b="1" u="sng" dirty="0" smtClean="0">
              <a:solidFill>
                <a:schemeClr val="hlink"/>
              </a:solidFill>
              <a:latin typeface="仿宋_GB2312" panose="02010609030101010101" charset="-122"/>
              <a:ea typeface="仿宋_GB2312" panose="02010609030101010101" charset="-122"/>
            </a:endParaRPr>
          </a:p>
          <a:p>
            <a:pPr>
              <a:lnSpc>
                <a:spcPct val="140000"/>
              </a:lnSpc>
            </a:pPr>
            <a:r>
              <a:rPr lang="en-US" altLang="zh-CN" sz="1600" b="1" u="sng" dirty="0" smtClean="0">
                <a:solidFill>
                  <a:schemeClr val="hlink"/>
                </a:solidFill>
                <a:latin typeface="仿宋_GB2312" panose="02010609030101010101" charset="-122"/>
                <a:ea typeface="仿宋_GB2312" panose="02010609030101010101" charset="-122"/>
                <a:hlinkClick r:id="rId8" action="ppaction://hlinksldjump"/>
              </a:rPr>
              <a:t>技法二　两种模式写好任务驱动型作文</a:t>
            </a:r>
            <a:endParaRPr lang="en-US" altLang="zh-CN" sz="1600" b="1" u="sng" dirty="0" smtClean="0">
              <a:solidFill>
                <a:schemeClr val="hlink"/>
              </a:solidFill>
              <a:latin typeface="仿宋_GB2312" panose="02010609030101010101" charset="-122"/>
              <a:ea typeface="仿宋_GB2312" panose="02010609030101010101" charset="-122"/>
            </a:endParaRPr>
          </a:p>
          <a:p>
            <a:pPr>
              <a:lnSpc>
                <a:spcPct val="140000"/>
              </a:lnSpc>
            </a:pPr>
            <a:r>
              <a:rPr lang="zh-CN" altLang="en-US" sz="1800" b="1" u="sng" dirty="0" smtClean="0">
                <a:solidFill>
                  <a:schemeClr val="hlink"/>
                </a:solidFill>
                <a:latin typeface="宋体" panose="02010600030101010101" pitchFamily="2" charset="-122"/>
                <a:hlinkClick r:id="rId9" action="ppaction://hlinksldjump"/>
              </a:rPr>
              <a:t>专题十五　强化点题中心明</a:t>
            </a: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hlinkClick r:id="rId10" action="ppaction://hlinksldjump"/>
              </a:rPr>
              <a:t>技法　“四化”来把中心现</a:t>
            </a:r>
            <a:endParaRPr lang="zh-CN" altLang="en-US" sz="1800" b="1" u="sng" dirty="0">
              <a:solidFill>
                <a:schemeClr val="hlink"/>
              </a:solidFill>
              <a:latin typeface="宋体" panose="02010600030101010101" pitchFamily="2" charset="-122"/>
            </a:endParaRPr>
          </a:p>
        </p:txBody>
      </p:sp>
      <p:sp>
        <p:nvSpPr>
          <p:cNvPr id="9" name="TextBox 8"/>
          <p:cNvSpPr txBox="1"/>
          <p:nvPr/>
        </p:nvSpPr>
        <p:spPr>
          <a:xfrm>
            <a:off x="1500422" y="2182758"/>
            <a:ext cx="2092588" cy="830997"/>
          </a:xfrm>
          <a:prstGeom prst="rect">
            <a:avLst/>
          </a:prstGeom>
          <a:noFill/>
        </p:spPr>
        <p:txBody>
          <a:bodyPr>
            <a:spAutoFit/>
          </a:bodyPr>
          <a:lstStyle/>
          <a:p>
            <a:pPr fontAlgn="auto">
              <a:spcBef>
                <a:spcPts val="0"/>
              </a:spcBef>
              <a:spcAft>
                <a:spcPts val="0"/>
              </a:spcAft>
              <a:defRPr/>
            </a:pPr>
            <a:r>
              <a:rPr lang="zh-CN" altLang="en-US" sz="3000" b="1" cap="all" dirty="0">
                <a:ln w="9000" cmpd="sng">
                  <a:solidFill>
                    <a:schemeClr val="accent4">
                      <a:shade val="50000"/>
                      <a:satMod val="120000"/>
                    </a:schemeClr>
                  </a:solidFill>
                  <a:prstDash val="solid"/>
                </a:ln>
                <a:solidFill>
                  <a:schemeClr val="bg1">
                    <a:lumMod val="50000"/>
                  </a:schemeClr>
                </a:solidFill>
                <a:effectLst>
                  <a:reflection blurRad="12700" stA="28000" endPos="45000" dist="1000" dir="5400000" sy="-100000" algn="bl" rotWithShape="0"/>
                </a:effectLst>
                <a:latin typeface="幼圆" panose="02010509060101010101" pitchFamily="49" charset="-122"/>
                <a:ea typeface="幼圆" panose="02010509060101010101" pitchFamily="49" charset="-122"/>
              </a:rPr>
              <a:t>目 录</a:t>
            </a:r>
          </a:p>
          <a:p>
            <a:pPr fontAlgn="auto">
              <a:spcBef>
                <a:spcPts val="0"/>
              </a:spcBef>
              <a:spcAft>
                <a:spcPts val="0"/>
              </a:spcAft>
              <a:defRPr/>
            </a:pP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cxnSp>
        <p:nvCxnSpPr>
          <p:cNvPr id="10" name="直接连接符 9"/>
          <p:cNvCxnSpPr/>
          <p:nvPr/>
        </p:nvCxnSpPr>
        <p:spPr>
          <a:xfrm>
            <a:off x="1357290" y="2857496"/>
            <a:ext cx="6480175" cy="0"/>
          </a:xfrm>
          <a:prstGeom prst="line">
            <a:avLst/>
          </a:prstGeom>
        </p:spPr>
        <p:style>
          <a:lnRef idx="2">
            <a:schemeClr val="accent6"/>
          </a:lnRef>
          <a:fillRef idx="0">
            <a:schemeClr val="accent6"/>
          </a:fillRef>
          <a:effectRef idx="1">
            <a:schemeClr val="accent6"/>
          </a:effectRef>
          <a:fontRef idx="minor">
            <a:schemeClr val="tx1"/>
          </a:fontRef>
        </p:style>
      </p:cxnSp>
      <p:sp>
        <p:nvSpPr>
          <p:cNvPr id="83974" name="Text Box 6"/>
          <p:cNvSpPr txBox="1">
            <a:spLocks noChangeArrowheads="1"/>
          </p:cNvSpPr>
          <p:nvPr/>
        </p:nvSpPr>
        <p:spPr bwMode="auto">
          <a:xfrm>
            <a:off x="642910" y="1214422"/>
            <a:ext cx="8135937" cy="830997"/>
          </a:xfrm>
          <a:prstGeom prst="rect">
            <a:avLst/>
          </a:prstGeom>
          <a:noFill/>
          <a:ln w="9525">
            <a:noFill/>
            <a:miter lim="800000"/>
          </a:ln>
          <a:effec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defRPr/>
            </a:pPr>
            <a:r>
              <a:rPr lang="zh-CN" altLang="en-US" sz="4000" b="1" dirty="0" smtClean="0">
                <a:solidFill>
                  <a:srgbClr val="FF6600"/>
                </a:solidFill>
                <a:effectLst>
                  <a:outerShdw blurRad="38100" dist="38100" dir="2700000" algn="tl">
                    <a:srgbClr val="C0C0C0"/>
                  </a:outerShdw>
                </a:effectLst>
                <a:latin typeface="黑体" panose="02010600030101010101" charset="-122"/>
                <a:ea typeface="黑体" panose="02010600030101010101" charset="-122"/>
              </a:rPr>
              <a:t>第四部分　写作 </a:t>
            </a:r>
          </a:p>
        </p:txBody>
      </p:sp>
      <p:pic>
        <p:nvPicPr>
          <p:cNvPr id="637953" name="Picture 1" descr="\\Bianjibu11\16秋学练考课件\全品文教.jpg"/>
          <p:cNvPicPr>
            <a:picLocks noChangeAspect="1" noChangeArrowheads="1"/>
          </p:cNvPicPr>
          <p:nvPr/>
        </p:nvPicPr>
        <p:blipFill>
          <a:blip r:embed="rId11"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blinds(horizontal)">
                                      <p:cBhvr>
                                        <p:cTn id="7" dur="500"/>
                                        <p:tgtEl>
                                          <p:spTgt spid="839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1"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4)">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39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98538" y="1643063"/>
          <a:ext cx="7485062" cy="4318000"/>
        </p:xfrm>
        <a:graphic>
          <a:graphicData uri="http://schemas.openxmlformats.org/presentationml/2006/ole">
            <p:oleObj spid="_x0000_s44033" name="Microsoft Office Word 97 - 2003 文档" r:id="rId4" imgW="7652146" imgH="4440831"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98538" y="1506538"/>
          <a:ext cx="7434262" cy="4454525"/>
        </p:xfrm>
        <a:graphic>
          <a:graphicData uri="http://schemas.openxmlformats.org/presentationml/2006/ole">
            <p:oleObj spid="_x0000_s45057" name="Microsoft Office Word 97 - 2003 文档" r:id="rId5" imgW="7598996" imgH="456486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42976" y="1142984"/>
          <a:ext cx="7350125" cy="4727575"/>
        </p:xfrm>
        <a:graphic>
          <a:graphicData uri="http://schemas.openxmlformats.org/presentationml/2006/ole">
            <p:oleObj spid="_x0000_s46081" name="Document" r:id="rId5" imgW="8101765" imgH="5247075" progId="Word.Document.8">
              <p:embed/>
            </p:oleObj>
          </a:graphicData>
        </a:graphic>
      </p:graphicFrame>
      <p:sp>
        <p:nvSpPr>
          <p:cNvPr id="13" name="内容占位符 2">
            <a:hlinkClick r:id="rId4" action="ppaction://hlinksldjump"/>
          </p:cNvPr>
          <p:cNvSpPr/>
          <p:nvPr/>
        </p:nvSpPr>
        <p:spPr bwMode="auto">
          <a:xfrm>
            <a:off x="71406" y="1928802"/>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214414" y="1428736"/>
          <a:ext cx="7332662" cy="4745037"/>
        </p:xfrm>
        <a:graphic>
          <a:graphicData uri="http://schemas.openxmlformats.org/presentationml/2006/ole">
            <p:oleObj spid="_x0000_s47105" name="Document" r:id="rId5" imgW="8082732" imgH="525500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42976" y="1428736"/>
          <a:ext cx="7315200" cy="4745037"/>
        </p:xfrm>
        <a:graphic>
          <a:graphicData uri="http://schemas.openxmlformats.org/presentationml/2006/ole">
            <p:oleObj spid="_x0000_s48129" name="Document" r:id="rId5" imgW="8044665" imgH="527087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42976" y="1428736"/>
          <a:ext cx="7297737" cy="4762500"/>
        </p:xfrm>
        <a:graphic>
          <a:graphicData uri="http://schemas.openxmlformats.org/presentationml/2006/ole">
            <p:oleObj spid="_x0000_s49153" name="Microsoft Office Word 97 - 2003 文档" r:id="rId5" imgW="8025631" imgH="527880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98538" y="1354138"/>
          <a:ext cx="7451725" cy="4978400"/>
        </p:xfrm>
        <a:graphic>
          <a:graphicData uri="http://schemas.openxmlformats.org/presentationml/2006/ole">
            <p:oleObj spid="_x0000_s50177" name="Microsoft Office Word 97 - 2003 文档" r:id="rId5" imgW="7615875" imgH="511186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38238" y="1138238"/>
          <a:ext cx="7297737" cy="4762500"/>
        </p:xfrm>
        <a:graphic>
          <a:graphicData uri="http://schemas.openxmlformats.org/presentationml/2006/ole">
            <p:oleObj spid="_x0000_s51201" name="Document" r:id="rId5" imgW="8044665" imgH="527087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71538" y="1524020"/>
          <a:ext cx="7297737" cy="4762500"/>
        </p:xfrm>
        <a:graphic>
          <a:graphicData uri="http://schemas.openxmlformats.org/presentationml/2006/ole">
            <p:oleObj spid="_x0000_s52225" name="Document" r:id="rId5" imgW="8044665" imgH="527087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150938" y="1422400"/>
          <a:ext cx="7129462" cy="1658938"/>
        </p:xfrm>
        <a:graphic>
          <a:graphicData uri="http://schemas.openxmlformats.org/presentationml/2006/ole">
            <p:oleObj spid="_x0000_s53250" name="Microsoft Office Word 97 - 2003 文档" r:id="rId5" imgW="8006957" imgH="1871380" progId="Word.Document.8">
              <p:embed/>
            </p:oleObj>
          </a:graphicData>
        </a:graphic>
      </p:graphicFrame>
      <p:graphicFrame>
        <p:nvGraphicFramePr>
          <p:cNvPr id="543747" name="Object 3"/>
          <p:cNvGraphicFramePr>
            <a:graphicFrameLocks noChangeAspect="1"/>
          </p:cNvGraphicFramePr>
          <p:nvPr/>
        </p:nvGraphicFramePr>
        <p:xfrm>
          <a:off x="1000100" y="3429000"/>
          <a:ext cx="7419975" cy="2070100"/>
        </p:xfrm>
        <a:graphic>
          <a:graphicData uri="http://schemas.openxmlformats.org/presentationml/2006/ole">
            <p:oleObj spid="_x0000_s53249" name="Microsoft Office Word 97 - 2003 文档" r:id="rId6" imgW="7550156" imgH="214000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7"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3747"/>
                                        </p:tgtEl>
                                        <p:attrNameLst>
                                          <p:attrName>style.visibility</p:attrName>
                                        </p:attrNameLst>
                                      </p:cBhvr>
                                      <p:to>
                                        <p:strVal val="visible"/>
                                      </p:to>
                                    </p:set>
                                    <p:anim calcmode="lin" valueType="num">
                                      <p:cBhvr additive="base">
                                        <p:cTn id="7" dur="500" fill="hold"/>
                                        <p:tgtEl>
                                          <p:spTgt spid="543747"/>
                                        </p:tgtEl>
                                        <p:attrNameLst>
                                          <p:attrName>ppt_x</p:attrName>
                                        </p:attrNameLst>
                                      </p:cBhvr>
                                      <p:tavLst>
                                        <p:tav tm="0">
                                          <p:val>
                                            <p:strVal val="#ppt_x"/>
                                          </p:val>
                                        </p:tav>
                                        <p:tav tm="100000">
                                          <p:val>
                                            <p:strVal val="#ppt_x"/>
                                          </p:val>
                                        </p:tav>
                                      </p:tavLst>
                                    </p:anim>
                                    <p:anim calcmode="lin" valueType="num">
                                      <p:cBhvr additive="base">
                                        <p:cTn id="8" dur="500" fill="hold"/>
                                        <p:tgtEl>
                                          <p:spTgt spid="543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TextBox 7"/>
          <p:cNvSpPr txBox="1">
            <a:spLocks noChangeArrowheads="1"/>
          </p:cNvSpPr>
          <p:nvPr/>
        </p:nvSpPr>
        <p:spPr bwMode="auto">
          <a:xfrm>
            <a:off x="1479528" y="1619882"/>
            <a:ext cx="7197725" cy="4358116"/>
          </a:xfrm>
          <a:prstGeom prst="rect">
            <a:avLst/>
          </a:prstGeom>
          <a:noFill/>
          <a:ln w="9525">
            <a:noFill/>
            <a:miter lim="800000"/>
          </a:ln>
        </p:spPr>
        <p:txBody>
          <a:bodyPr wrap="square">
            <a:spAutoFit/>
          </a:bodyPr>
          <a:lstStyle/>
          <a:p>
            <a:pPr>
              <a:lnSpc>
                <a:spcPct val="140000"/>
              </a:lnSpc>
            </a:pPr>
            <a:r>
              <a:rPr lang="zh-CN" altLang="en-US" sz="1800" b="1" u="sng" dirty="0" smtClean="0">
                <a:solidFill>
                  <a:schemeClr val="hlink"/>
                </a:solidFill>
                <a:latin typeface="宋体" panose="02010600030101010101" pitchFamily="2" charset="-122"/>
                <a:hlinkClick r:id="rId2" action="ppaction://hlinksldjump"/>
              </a:rPr>
              <a:t>专题十六　结构严谨亮人眼</a:t>
            </a:r>
            <a:endParaRPr lang="zh-CN" altLang="en-US" sz="1800" b="1" u="sng" dirty="0" smtClean="0">
              <a:solidFill>
                <a:schemeClr val="hlink"/>
              </a:solidFill>
              <a:latin typeface="宋体" panose="02010600030101010101" pitchFamily="2" charset="-122"/>
              <a:hlinkClick r:id="rId3" action="ppaction://hlinksldjump"/>
            </a:endParaRP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hlinkClick r:id="rId4" action="ppaction://hlinksldjump"/>
              </a:rPr>
              <a:t>技法一　作文常见结构之分论点式</a:t>
            </a: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sym typeface="+mn-ea"/>
                <a:hlinkClick r:id="rId5" action="ppaction://hlinksldjump"/>
              </a:rPr>
              <a:t>技法二　作文常见结构之小标题式</a:t>
            </a:r>
            <a:endParaRPr lang="zh-CN" altLang="en-US" sz="1600" b="1" u="sng" dirty="0" smtClean="0">
              <a:solidFill>
                <a:schemeClr val="hlink"/>
              </a:solidFill>
              <a:latin typeface="仿宋_GB2312" panose="02010609030101010101" charset="-122"/>
              <a:ea typeface="仿宋_GB2312" panose="02010609030101010101" charset="-122"/>
              <a:hlinkClick r:id="rId4" action="ppaction://hlinksldjump"/>
            </a:endParaRP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sym typeface="+mn-ea"/>
                <a:hlinkClick r:id="rId3" action="ppaction://hlinksldjump"/>
              </a:rPr>
              <a:t>技法三　作文常见结构之正反对比式</a:t>
            </a:r>
            <a:endParaRPr lang="zh-CN" altLang="en-US" sz="1600" b="1" u="sng" dirty="0" smtClean="0">
              <a:solidFill>
                <a:schemeClr val="hlink"/>
              </a:solidFill>
              <a:latin typeface="仿宋_GB2312" panose="02010609030101010101" charset="-122"/>
              <a:ea typeface="仿宋_GB2312" panose="02010609030101010101" charset="-122"/>
              <a:hlinkClick r:id="rId3" action="ppaction://hlinksldjump"/>
            </a:endParaRPr>
          </a:p>
          <a:p>
            <a:pPr>
              <a:lnSpc>
                <a:spcPct val="140000"/>
              </a:lnSpc>
            </a:pPr>
            <a:r>
              <a:rPr lang="zh-CN" altLang="en-US" sz="1800" b="1" u="sng" dirty="0" smtClean="0">
                <a:solidFill>
                  <a:schemeClr val="hlink"/>
                </a:solidFill>
                <a:latin typeface="宋体" panose="02010600030101010101" pitchFamily="2" charset="-122"/>
                <a:hlinkClick r:id="rId6" action="ppaction://hlinksldjump"/>
              </a:rPr>
              <a:t>专题十七　新鲜素材深加工</a:t>
            </a:r>
            <a:endParaRPr lang="zh-CN" altLang="en-US" sz="1800" b="1" u="sng" dirty="0" smtClean="0">
              <a:solidFill>
                <a:schemeClr val="hlink"/>
              </a:solidFill>
              <a:latin typeface="宋体" panose="02010600030101010101" pitchFamily="2" charset="-122"/>
              <a:hlinkClick r:id="rId7" action="ppaction://hlinksldjump"/>
            </a:endParaRPr>
          </a:p>
          <a:p>
            <a:pPr>
              <a:lnSpc>
                <a:spcPct val="140000"/>
              </a:lnSpc>
            </a:pPr>
            <a:r>
              <a:rPr lang="en-US" altLang="zh-CN" sz="1600" b="1" u="sng" dirty="0" smtClean="0">
                <a:solidFill>
                  <a:schemeClr val="hlink"/>
                </a:solidFill>
                <a:latin typeface="仿宋_GB2312" panose="02010609030101010101" charset="-122"/>
                <a:ea typeface="仿宋_GB2312" panose="02010609030101010101" charset="-122"/>
                <a:hlinkClick r:id="rId8" action="ppaction://hlinksldjump"/>
              </a:rPr>
              <a:t>技法一　素材运用技法之集中一点法</a:t>
            </a: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sym typeface="+mn-ea"/>
                <a:hlinkClick r:id="rId9" action="ppaction://hlinksldjump"/>
              </a:rPr>
              <a:t>技法二　素材运用技法之同类叠加法</a:t>
            </a: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sym typeface="+mn-ea"/>
                <a:hlinkClick r:id="rId7" action="ppaction://hlinksldjump"/>
              </a:rPr>
              <a:t>技法三　素材运用技法之异类对比法</a:t>
            </a:r>
            <a:endParaRPr lang="zh-CN" altLang="en-US" sz="1600" b="1" u="sng" dirty="0" smtClean="0">
              <a:solidFill>
                <a:schemeClr val="hlink"/>
              </a:solidFill>
              <a:latin typeface="仿宋_GB2312" panose="02010609030101010101" charset="-122"/>
              <a:ea typeface="仿宋_GB2312" panose="02010609030101010101" charset="-122"/>
              <a:hlinkClick r:id="rId7" action="ppaction://hlinksldjump"/>
            </a:endParaRPr>
          </a:p>
          <a:p>
            <a:pPr>
              <a:lnSpc>
                <a:spcPct val="140000"/>
              </a:lnSpc>
            </a:pPr>
            <a:r>
              <a:rPr lang="zh-CN" altLang="en-US" sz="1800" b="1" u="sng" dirty="0" smtClean="0">
                <a:solidFill>
                  <a:schemeClr val="hlink"/>
                </a:solidFill>
                <a:latin typeface="宋体" panose="02010600030101010101" pitchFamily="2" charset="-122"/>
                <a:hlinkClick r:id="rId10" action="ppaction://hlinksldjump"/>
              </a:rPr>
              <a:t>专题十八　靓丽语言放异彩</a:t>
            </a:r>
            <a:endParaRPr lang="zh-CN" altLang="en-US" sz="1800" b="1" u="sng" dirty="0" smtClean="0">
              <a:solidFill>
                <a:schemeClr val="hlink"/>
              </a:solidFill>
              <a:latin typeface="宋体" panose="02010600030101010101" pitchFamily="2" charset="-122"/>
              <a:hlinkClick r:id="rId11" action="ppaction://hlinksldjump"/>
            </a:endParaRP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hlinkClick r:id="rId12" action="ppaction://hlinksldjump"/>
              </a:rPr>
              <a:t>技法一　靓丽语言技法之修辞求美法</a:t>
            </a:r>
            <a:endParaRPr lang="zh-CN" altLang="en-US" sz="1600" b="1" u="sng" dirty="0" smtClean="0">
              <a:solidFill>
                <a:schemeClr val="hlink"/>
              </a:solidFill>
              <a:latin typeface="仿宋_GB2312" panose="02010609030101010101" charset="-122"/>
              <a:ea typeface="仿宋_GB2312" panose="02010609030101010101" charset="-122"/>
              <a:hlinkClick r:id="rId11" action="ppaction://hlinksldjump"/>
            </a:endParaRPr>
          </a:p>
          <a:p>
            <a:pPr>
              <a:lnSpc>
                <a:spcPct val="140000"/>
              </a:lnSpc>
            </a:pPr>
            <a:r>
              <a:rPr lang="zh-CN" altLang="en-US" sz="1600" b="1" u="sng" dirty="0" smtClean="0">
                <a:solidFill>
                  <a:schemeClr val="hlink"/>
                </a:solidFill>
                <a:latin typeface="仿宋_GB2312" panose="02010609030101010101" charset="-122"/>
                <a:ea typeface="仿宋_GB2312" panose="02010609030101010101" charset="-122"/>
                <a:hlinkClick r:id="rId11" action="ppaction://hlinksldjump"/>
              </a:rPr>
              <a:t>技法二　靓丽语言技法之句式灵动法</a:t>
            </a:r>
          </a:p>
          <a:p>
            <a:pPr>
              <a:lnSpc>
                <a:spcPct val="140000"/>
              </a:lnSpc>
            </a:pPr>
            <a:r>
              <a:rPr lang="zh-CN" altLang="en-US" sz="1600" b="1" u="sng" dirty="0">
                <a:solidFill>
                  <a:schemeClr val="hlink"/>
                </a:solidFill>
                <a:latin typeface="仿宋_GB2312" panose="02010609030101010101" charset="-122"/>
                <a:ea typeface="仿宋_GB2312" panose="02010609030101010101" charset="-122"/>
                <a:hlinkClick r:id="rId13" action="ppaction://hlinksldjump"/>
              </a:rPr>
              <a:t>技法三　靓丽语言技法之引用求雅法</a:t>
            </a:r>
            <a:endParaRPr lang="zh-CN" altLang="en-US" sz="1600" b="1" u="sng" dirty="0">
              <a:solidFill>
                <a:schemeClr val="hlink"/>
              </a:solidFill>
              <a:latin typeface="仿宋_GB2312" panose="02010609030101010101" charset="-122"/>
              <a:ea typeface="仿宋_GB2312" panose="02010609030101010101" charset="-122"/>
            </a:endParaRPr>
          </a:p>
        </p:txBody>
      </p:sp>
      <p:pic>
        <p:nvPicPr>
          <p:cNvPr id="637953" name="Picture 1" descr="\\Bianjibu11\16秋学练考课件\全品文教.jpg"/>
          <p:cNvPicPr>
            <a:picLocks noChangeAspect="1" noChangeArrowheads="1"/>
          </p:cNvPicPr>
          <p:nvPr/>
        </p:nvPicPr>
        <p:blipFill>
          <a:blip r:embed="rId14"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262812" cy="4986338"/>
        </p:xfrm>
        <a:graphic>
          <a:graphicData uri="http://schemas.openxmlformats.org/presentationml/2006/ole">
            <p:oleObj spid="_x0000_s54273" name="Document" r:id="rId5" imgW="7665433" imgH="532351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506538"/>
          <a:ext cx="7569200" cy="2066925"/>
        </p:xfrm>
        <a:graphic>
          <a:graphicData uri="http://schemas.openxmlformats.org/presentationml/2006/ole">
            <p:oleObj spid="_x0000_s55297" name="Microsoft Office Word 97 - 2003 文档" r:id="rId5" imgW="8179694" imgH="2248180" progId="Word.Document.8">
              <p:embed/>
            </p:oleObj>
          </a:graphicData>
        </a:graphic>
      </p:graphicFrame>
      <p:sp>
        <p:nvSpPr>
          <p:cNvPr id="13" name="内容占位符 2">
            <a:hlinkClick r:id="rId4" action="ppaction://hlinksldjump"/>
          </p:cNvPr>
          <p:cNvSpPr/>
          <p:nvPr/>
        </p:nvSpPr>
        <p:spPr bwMode="auto">
          <a:xfrm>
            <a:off x="71406" y="1928802"/>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211282"/>
          <a:ext cx="7624762" cy="5003800"/>
        </p:xfrm>
        <a:graphic>
          <a:graphicData uri="http://schemas.openxmlformats.org/presentationml/2006/ole">
            <p:oleObj spid="_x0000_s56321" name="Microsoft Office Word 97 - 2003 文档" r:id="rId5" imgW="7891679" imgH="5227965"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539037" cy="4986338"/>
        </p:xfrm>
        <a:graphic>
          <a:graphicData uri="http://schemas.openxmlformats.org/presentationml/2006/ole">
            <p:oleObj spid="_x0000_s57345" name="Document" r:id="rId5" imgW="8136600" imgH="5405728"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98538" y="1150938"/>
          <a:ext cx="7485062" cy="5114925"/>
        </p:xfrm>
        <a:graphic>
          <a:graphicData uri="http://schemas.openxmlformats.org/presentationml/2006/ole">
            <p:oleObj spid="_x0000_s58369" name="Microsoft Office Word 97 - 2003 文档" r:id="rId5" imgW="8079500" imgH="542988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428736"/>
          <a:ext cx="7591425" cy="4640262"/>
        </p:xfrm>
        <a:graphic>
          <a:graphicData uri="http://schemas.openxmlformats.org/presentationml/2006/ole">
            <p:oleObj spid="_x0000_s59393" name="Document" r:id="rId5" imgW="7875160" imgH="4841790"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071546"/>
          <a:ext cx="7435850" cy="4813300"/>
        </p:xfrm>
        <a:graphic>
          <a:graphicData uri="http://schemas.openxmlformats.org/presentationml/2006/ole">
            <p:oleObj spid="_x0000_s60417" name="Document" r:id="rId5" imgW="8196932" imgH="532279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428736"/>
          <a:ext cx="7643866" cy="4813300"/>
        </p:xfrm>
        <a:graphic>
          <a:graphicData uri="http://schemas.openxmlformats.org/presentationml/2006/ole">
            <p:oleObj spid="_x0000_s61441" name="Document" r:id="rId5" imgW="8158865" imgH="533938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25" y="1069975"/>
          <a:ext cx="7643841" cy="4813300"/>
        </p:xfrm>
        <a:graphic>
          <a:graphicData uri="http://schemas.openxmlformats.org/presentationml/2006/ole">
            <p:oleObj spid="_x0000_s62465" name="Document" r:id="rId5" imgW="8139832" imgH="5347315"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98538" y="1287463"/>
          <a:ext cx="7366000" cy="5029200"/>
        </p:xfrm>
        <a:graphic>
          <a:graphicData uri="http://schemas.openxmlformats.org/presentationml/2006/ole">
            <p:oleObj spid="_x0000_s63489" name="Microsoft Office Word 97 - 2003 文档" r:id="rId5" imgW="8120798" imgH="5565102"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357298"/>
          <a:ext cx="7572428" cy="4572032"/>
        </p:xfrm>
        <a:graphic>
          <a:graphicData uri="http://schemas.openxmlformats.org/drawingml/2006/table">
            <a:tbl>
              <a:tblPr/>
              <a:tblGrid>
                <a:gridCol w="785818"/>
                <a:gridCol w="714380"/>
                <a:gridCol w="4839474"/>
                <a:gridCol w="1232756"/>
              </a:tblGrid>
              <a:tr h="428628">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43404">
                <a:tc>
                  <a:txBody>
                    <a:bodyPr/>
                    <a:lstStyle/>
                    <a:p>
                      <a:pPr algn="ctr">
                        <a:spcAft>
                          <a:spcPts val="0"/>
                        </a:spcAft>
                      </a:pPr>
                      <a:r>
                        <a:rPr lang="en-US" sz="2000" b="1" kern="100" dirty="0">
                          <a:latin typeface="Times New Roman" panose="02020603050405020304"/>
                          <a:cs typeface="Courier New" panose="02070309020205020404"/>
                        </a:rPr>
                        <a:t>2016</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国卷</a:t>
                      </a:r>
                      <a:r>
                        <a:rPr lang="en-US" sz="2000" b="1" kern="100" dirty="0">
                          <a:solidFill>
                            <a:schemeClr val="tx1"/>
                          </a:solidFill>
                          <a:latin typeface="Times New Roman" panose="02020603050405020304"/>
                          <a:ea typeface="+mn-ea"/>
                          <a:cs typeface="Times New Roman" panose="02020603050405020304"/>
                        </a:rPr>
                        <a:t>Ⅰ</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r>
                        <a:rPr lang="zh-CN" sz="2000" b="1" kern="100" dirty="0" smtClean="0">
                          <a:solidFill>
                            <a:schemeClr val="tx1"/>
                          </a:solidFill>
                          <a:latin typeface="Times New Roman" panose="02020603050405020304"/>
                          <a:ea typeface="+mn-ea"/>
                          <a:cs typeface="Times New Roman" panose="02020603050405020304"/>
                        </a:rPr>
                        <a:t>阅</a:t>
                      </a:r>
                      <a:r>
                        <a:rPr lang="zh-CN" sz="2000" b="1" kern="100" dirty="0">
                          <a:solidFill>
                            <a:schemeClr val="tx1"/>
                          </a:solidFill>
                          <a:latin typeface="Times New Roman" panose="02020603050405020304"/>
                          <a:ea typeface="+mn-ea"/>
                          <a:cs typeface="Times New Roman" panose="02020603050405020304"/>
                        </a:rPr>
                        <a:t>读下面的漫画材料，根据要求写一篇不少于</a:t>
                      </a:r>
                      <a:r>
                        <a:rPr lang="en-US" sz="2000" b="1" kern="100" dirty="0">
                          <a:solidFill>
                            <a:schemeClr val="tx1"/>
                          </a:solidFill>
                          <a:latin typeface="Times New Roman" panose="02020603050405020304"/>
                          <a:ea typeface="+mn-ea"/>
                          <a:cs typeface="Times New Roman" panose="02020603050405020304"/>
                        </a:rPr>
                        <a:t>800</a:t>
                      </a:r>
                      <a:r>
                        <a:rPr lang="zh-CN" sz="2000" b="1" kern="100" dirty="0">
                          <a:solidFill>
                            <a:schemeClr val="tx1"/>
                          </a:solidFill>
                          <a:latin typeface="Times New Roman" panose="02020603050405020304"/>
                          <a:ea typeface="+mn-ea"/>
                          <a:cs typeface="Times New Roman" panose="02020603050405020304"/>
                        </a:rPr>
                        <a:t>字的文章。</a:t>
                      </a:r>
                      <a:r>
                        <a:rPr lang="en-US" sz="2000" b="1" kern="100" dirty="0">
                          <a:solidFill>
                            <a:schemeClr val="tx1"/>
                          </a:solidFill>
                          <a:latin typeface="Times New Roman" panose="02020603050405020304"/>
                          <a:ea typeface="+mn-ea"/>
                          <a:cs typeface="Times New Roman" panose="02020603050405020304"/>
                        </a:rPr>
                        <a:t>(60</a:t>
                      </a:r>
                      <a:r>
                        <a:rPr lang="zh-CN" sz="2000" b="1" kern="100" dirty="0">
                          <a:solidFill>
                            <a:schemeClr val="tx1"/>
                          </a:solidFill>
                          <a:latin typeface="Times New Roman" panose="02020603050405020304"/>
                          <a:ea typeface="+mn-ea"/>
                          <a:cs typeface="Times New Roman" panose="02020603050405020304"/>
                        </a:rPr>
                        <a:t>分</a:t>
                      </a:r>
                      <a:r>
                        <a:rPr lang="en-US" sz="2000" b="1" kern="100" dirty="0" smtClean="0">
                          <a:solidFill>
                            <a:schemeClr val="tx1"/>
                          </a:solidFill>
                          <a:latin typeface="Times New Roman" panose="02020603050405020304"/>
                          <a:ea typeface="+mn-ea"/>
                          <a:cs typeface="Times New Roman" panose="02020603050405020304"/>
                        </a:rPr>
                        <a:t>)</a:t>
                      </a:r>
                    </a:p>
                    <a:p>
                      <a:pPr marL="0" algn="l" defTabSz="914400" rtl="0" eaLnBrk="1" latinLnBrk="0" hangingPunct="1">
                        <a:spcAft>
                          <a:spcPts val="0"/>
                        </a:spcAft>
                      </a:pPr>
                      <a:endParaRPr lang="en-US" sz="2000" b="1" kern="100" dirty="0" smtClean="0">
                        <a:solidFill>
                          <a:schemeClr val="tx1"/>
                        </a:solidFill>
                        <a:latin typeface="Times New Roman" panose="02020603050405020304"/>
                        <a:ea typeface="+mn-ea"/>
                        <a:cs typeface="Times New Roman" panose="02020603050405020304"/>
                      </a:endParaRPr>
                    </a:p>
                    <a:p>
                      <a:pPr marL="0" algn="l" defTabSz="914400" rtl="0" eaLnBrk="1" latinLnBrk="0" hangingPunct="1">
                        <a:spcAft>
                          <a:spcPts val="0"/>
                        </a:spcAft>
                      </a:pPr>
                      <a:endParaRPr lang="en-US" sz="2000" b="1" kern="100" dirty="0" smtClean="0">
                        <a:solidFill>
                          <a:schemeClr val="tx1"/>
                        </a:solidFill>
                        <a:latin typeface="Times New Roman" panose="02020603050405020304"/>
                        <a:ea typeface="+mn-ea"/>
                        <a:cs typeface="Times New Roman" panose="02020603050405020304"/>
                      </a:endParaRPr>
                    </a:p>
                    <a:p>
                      <a:pPr marL="0" algn="l" defTabSz="914400" rtl="0" eaLnBrk="1" latinLnBrk="0" hangingPunct="1">
                        <a:spcAft>
                          <a:spcPts val="0"/>
                        </a:spcAft>
                      </a:pPr>
                      <a:endParaRPr lang="en-US" sz="2000" b="1" kern="100" dirty="0" smtClean="0">
                        <a:solidFill>
                          <a:schemeClr val="tx1"/>
                        </a:solidFill>
                        <a:latin typeface="Times New Roman" panose="02020603050405020304"/>
                        <a:ea typeface="+mn-ea"/>
                        <a:cs typeface="Times New Roman" panose="02020603050405020304"/>
                      </a:endParaRPr>
                    </a:p>
                    <a:p>
                      <a:pPr marL="0" algn="l" defTabSz="914400" rtl="0" eaLnBrk="1" latinLnBrk="0" hangingPunct="1">
                        <a:spcAft>
                          <a:spcPts val="0"/>
                        </a:spcAft>
                      </a:pPr>
                      <a:endParaRPr lang="en-US" altLang="zh-CN" sz="2000" b="1" kern="100" dirty="0" smtClean="0">
                        <a:solidFill>
                          <a:schemeClr val="tx1"/>
                        </a:solidFill>
                        <a:latin typeface="Times New Roman" panose="02020603050405020304"/>
                        <a:ea typeface="+mn-ea"/>
                        <a:cs typeface="Times New Roman" panose="02020603050405020304"/>
                      </a:endParaRPr>
                    </a:p>
                    <a:p>
                      <a:pPr marL="0" algn="l" defTabSz="914400" rtl="0" eaLnBrk="1" latinLnBrk="0" hangingPunct="1">
                        <a:spcAft>
                          <a:spcPts val="0"/>
                        </a:spcAft>
                      </a:pPr>
                      <a:endParaRPr lang="en-US" altLang="zh-CN" sz="2000" b="1" kern="100" dirty="0" smtClean="0">
                        <a:solidFill>
                          <a:schemeClr val="tx1"/>
                        </a:solidFill>
                        <a:latin typeface="Times New Roman" panose="02020603050405020304"/>
                        <a:ea typeface="+mn-ea"/>
                        <a:cs typeface="Times New Roman" panose="02020603050405020304"/>
                      </a:endParaRPr>
                    </a:p>
                    <a:p>
                      <a:pPr marL="0" algn="l" defTabSz="914400" rtl="0" eaLnBrk="1" latinLnBrk="0" hangingPunct="1">
                        <a:spcAft>
                          <a:spcPts val="0"/>
                        </a:spcAft>
                      </a:pPr>
                      <a:endParaRPr lang="zh-CN" sz="2000" b="1" kern="100" dirty="0">
                        <a:solidFill>
                          <a:schemeClr val="tx1"/>
                        </a:solidFill>
                        <a:latin typeface="Times New Roman" panose="02020603050405020304"/>
                        <a:ea typeface="+mn-ea"/>
                        <a:cs typeface="Times New Roman" panose="02020603050405020304"/>
                      </a:endParaRPr>
                    </a:p>
                    <a:p>
                      <a:pPr marL="0" algn="ctr" defTabSz="914400" rtl="0" eaLnBrk="1" latinLnBrk="0" hangingPunct="1">
                        <a:spcAft>
                          <a:spcPts val="0"/>
                        </a:spcAft>
                      </a:pPr>
                      <a:r>
                        <a:rPr lang="en-US" sz="2000" b="1" kern="100" dirty="0">
                          <a:solidFill>
                            <a:schemeClr val="tx1"/>
                          </a:solidFill>
                          <a:latin typeface="Times New Roman" panose="02020603050405020304"/>
                          <a:ea typeface="+mn-ea"/>
                          <a:cs typeface="Times New Roman" panose="02020603050405020304"/>
                        </a:rPr>
                        <a:t>(</a:t>
                      </a:r>
                      <a:r>
                        <a:rPr lang="zh-CN" sz="2000" b="1" kern="100" dirty="0">
                          <a:solidFill>
                            <a:schemeClr val="tx1"/>
                          </a:solidFill>
                          <a:latin typeface="Times New Roman" panose="02020603050405020304"/>
                          <a:ea typeface="+mn-ea"/>
                          <a:cs typeface="Times New Roman" panose="02020603050405020304"/>
                        </a:rPr>
                        <a:t>据夏明作品改动</a:t>
                      </a:r>
                      <a:r>
                        <a:rPr lang="en-US" sz="2000" b="1" kern="100" dirty="0">
                          <a:solidFill>
                            <a:schemeClr val="tx1"/>
                          </a:solidFill>
                          <a:latin typeface="Times New Roman" panose="02020603050405020304"/>
                          <a:ea typeface="+mn-ea"/>
                          <a:cs typeface="Times New Roman" panose="02020603050405020304"/>
                        </a:rPr>
                        <a:t>)</a:t>
                      </a:r>
                      <a:endParaRPr lang="zh-CN" sz="2000" b="1" kern="100" dirty="0">
                        <a:solidFill>
                          <a:schemeClr val="tx1"/>
                        </a:solidFill>
                        <a:latin typeface="Times New Roman" panose="02020603050405020304"/>
                        <a:ea typeface="+mn-ea"/>
                        <a:cs typeface="Times New Roman" panose="02020603050405020304"/>
                      </a:endParaRPr>
                    </a:p>
                    <a:p>
                      <a:pPr marL="0" indent="266700" algn="l" defTabSz="914400" rtl="0" eaLnBrk="1" latinLnBrk="0" hangingPunct="1">
                        <a:spcAft>
                          <a:spcPts val="0"/>
                        </a:spcAft>
                      </a:pPr>
                      <a:r>
                        <a:rPr lang="en-US" altLang="zh-CN" sz="2000" b="1" kern="100" dirty="0" smtClean="0">
                          <a:solidFill>
                            <a:schemeClr val="tx1"/>
                          </a:solidFill>
                          <a:latin typeface="Times New Roman" panose="02020603050405020304"/>
                          <a:ea typeface="+mn-ea"/>
                          <a:cs typeface="Times New Roman" panose="02020603050405020304"/>
                        </a:rPr>
                        <a:t>    </a:t>
                      </a:r>
                      <a:r>
                        <a:rPr lang="zh-CN" sz="2000" b="1" kern="100" dirty="0" smtClean="0">
                          <a:solidFill>
                            <a:schemeClr val="tx1"/>
                          </a:solidFill>
                          <a:latin typeface="Times New Roman" panose="02020603050405020304"/>
                          <a:ea typeface="+mn-ea"/>
                          <a:cs typeface="Times New Roman" panose="02020603050405020304"/>
                        </a:rPr>
                        <a:t>要</a:t>
                      </a:r>
                      <a:r>
                        <a:rPr lang="zh-CN" sz="2000" b="1" kern="100" dirty="0">
                          <a:solidFill>
                            <a:schemeClr val="tx1"/>
                          </a:solidFill>
                          <a:latin typeface="Times New Roman" panose="02020603050405020304"/>
                          <a:ea typeface="+mn-ea"/>
                          <a:cs typeface="Times New Roman" panose="02020603050405020304"/>
                        </a:rPr>
                        <a:t>求：结合材料的内容和寓意，选好角度，确定立意，明确文体，自拟标题；不要套作，不得抄袭</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32449" name="Picture 1" descr="\\Bianjibu12\高编文科\语文\刘丽梅\刘丽梅语文课件勿删\听课\T29.TIF"/>
          <p:cNvPicPr>
            <a:picLocks noChangeAspect="1" noChangeArrowheads="1"/>
          </p:cNvPicPr>
          <p:nvPr/>
        </p:nvPicPr>
        <p:blipFill>
          <a:blip r:embed="rId3" r:link="rId4" cstate="print"/>
          <a:srcRect/>
          <a:stretch>
            <a:fillRect/>
          </a:stretch>
        </p:blipFill>
        <p:spPr bwMode="auto">
          <a:xfrm>
            <a:off x="4071934" y="2714620"/>
            <a:ext cx="1643074" cy="1783909"/>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32449"/>
                                        </p:tgtEl>
                                        <p:attrNameLst>
                                          <p:attrName>style.visibility</p:attrName>
                                        </p:attrNameLst>
                                      </p:cBhvr>
                                      <p:to>
                                        <p:strVal val="visible"/>
                                      </p:to>
                                    </p:set>
                                    <p:anim calcmode="lin" valueType="num">
                                      <p:cBhvr additive="base">
                                        <p:cTn id="17" dur="500" fill="hold"/>
                                        <p:tgtEl>
                                          <p:spTgt spid="232449"/>
                                        </p:tgtEl>
                                        <p:attrNameLst>
                                          <p:attrName>ppt_x</p:attrName>
                                        </p:attrNameLst>
                                      </p:cBhvr>
                                      <p:tavLst>
                                        <p:tav tm="0">
                                          <p:val>
                                            <p:strVal val="#ppt_x"/>
                                          </p:val>
                                        </p:tav>
                                        <p:tav tm="100000">
                                          <p:val>
                                            <p:strVal val="#ppt_x"/>
                                          </p:val>
                                        </p:tav>
                                      </p:tavLst>
                                    </p:anim>
                                    <p:anim calcmode="lin" valueType="num">
                                      <p:cBhvr additive="base">
                                        <p:cTn id="18" dur="500" fill="hold"/>
                                        <p:tgtEl>
                                          <p:spTgt spid="232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28662" y="1285860"/>
          <a:ext cx="7573962" cy="4933950"/>
        </p:xfrm>
        <a:graphic>
          <a:graphicData uri="http://schemas.openxmlformats.org/presentationml/2006/ole">
            <p:oleObj spid="_x0000_s64513" name="Document" r:id="rId4" imgW="7856845" imgH="5147917"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395266" name="Object 2"/>
          <p:cNvGraphicFramePr>
            <a:graphicFrameLocks noChangeAspect="1"/>
          </p:cNvGraphicFramePr>
          <p:nvPr/>
        </p:nvGraphicFramePr>
        <p:xfrm>
          <a:off x="931863" y="1422400"/>
          <a:ext cx="7483475" cy="4859338"/>
        </p:xfrm>
        <a:graphic>
          <a:graphicData uri="http://schemas.openxmlformats.org/presentationml/2006/ole">
            <p:oleObj spid="_x0000_s65537" name="Microsoft Office Word 97 - 2003 文档" r:id="rId4" imgW="8250082" imgH="5374358"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 calcmode="lin" valueType="num">
                                      <p:cBhvr additive="base">
                                        <p:cTn id="17" dur="500" fill="hold"/>
                                        <p:tgtEl>
                                          <p:spTgt spid="395266"/>
                                        </p:tgtEl>
                                        <p:attrNameLst>
                                          <p:attrName>ppt_x</p:attrName>
                                        </p:attrNameLst>
                                      </p:cBhvr>
                                      <p:tavLst>
                                        <p:tav tm="0">
                                          <p:val>
                                            <p:strVal val="#ppt_x"/>
                                          </p:val>
                                        </p:tav>
                                        <p:tav tm="100000">
                                          <p:val>
                                            <p:strVal val="#ppt_x"/>
                                          </p:val>
                                        </p:tav>
                                      </p:tavLst>
                                    </p:anim>
                                    <p:anim calcmode="lin" valueType="num">
                                      <p:cBhvr additive="base">
                                        <p:cTn id="18" dur="500" fill="hold"/>
                                        <p:tgtEl>
                                          <p:spTgt spid="395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p>
        </p:txBody>
      </p:sp>
      <p:graphicFrame>
        <p:nvGraphicFramePr>
          <p:cNvPr id="396290" name="Object 2"/>
          <p:cNvGraphicFramePr>
            <a:graphicFrameLocks noChangeAspect="1"/>
          </p:cNvGraphicFramePr>
          <p:nvPr/>
        </p:nvGraphicFramePr>
        <p:xfrm>
          <a:off x="931863" y="1219200"/>
          <a:ext cx="7450137" cy="5029200"/>
        </p:xfrm>
        <a:graphic>
          <a:graphicData uri="http://schemas.openxmlformats.org/presentationml/2006/ole">
            <p:oleObj spid="_x0000_s66561" name="Microsoft Office Word 97 - 2003 文档" r:id="rId4" imgW="8212015" imgH="5565102" progId="Word.Document.8">
              <p:embed/>
            </p:oleObj>
          </a:graphicData>
        </a:graphic>
      </p:graphicFrame>
      <p:grpSp>
        <p:nvGrpSpPr>
          <p:cNvPr id="10" name="Group 48"/>
          <p:cNvGrpSpPr/>
          <p:nvPr/>
        </p:nvGrpSpPr>
        <p:grpSpPr bwMode="auto">
          <a:xfrm>
            <a:off x="0" y="3572339"/>
            <a:ext cx="609600" cy="2928732"/>
            <a:chOff x="1" y="3605"/>
            <a:chExt cx="384" cy="2682"/>
          </a:xfrm>
        </p:grpSpPr>
        <p:pic>
          <p:nvPicPr>
            <p:cNvPr id="11"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2"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428736"/>
          <a:ext cx="7400925" cy="4624387"/>
        </p:xfrm>
        <a:graphic>
          <a:graphicData uri="http://schemas.openxmlformats.org/presentationml/2006/ole">
            <p:oleObj spid="_x0000_s67585" name="Document" r:id="rId5" imgW="8154915" imgH="5112942"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422400"/>
          <a:ext cx="7366000" cy="1557338"/>
        </p:xfrm>
        <a:graphic>
          <a:graphicData uri="http://schemas.openxmlformats.org/presentationml/2006/ole">
            <p:oleObj spid="_x0000_s68610" name="Microsoft Office Word 97 - 2003 文档" r:id="rId5" imgW="8116848" imgH="1723545" progId="Word.Document.8">
              <p:embed/>
            </p:oleObj>
          </a:graphicData>
        </a:graphic>
      </p:graphicFrame>
      <p:graphicFrame>
        <p:nvGraphicFramePr>
          <p:cNvPr id="557059" name="Object 3"/>
          <p:cNvGraphicFramePr>
            <a:graphicFrameLocks noChangeAspect="1"/>
          </p:cNvGraphicFramePr>
          <p:nvPr/>
        </p:nvGraphicFramePr>
        <p:xfrm>
          <a:off x="1000100" y="3286124"/>
          <a:ext cx="7400925" cy="2432050"/>
        </p:xfrm>
        <a:graphic>
          <a:graphicData uri="http://schemas.openxmlformats.org/presentationml/2006/ole">
            <p:oleObj spid="_x0000_s68609" name="Microsoft Office Word 97 - 2003 文档" r:id="rId6" imgW="8135882" imgH="2693489"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7059"/>
                                        </p:tgtEl>
                                        <p:attrNameLst>
                                          <p:attrName>style.visibility</p:attrName>
                                        </p:attrNameLst>
                                      </p:cBhvr>
                                      <p:to>
                                        <p:strVal val="visible"/>
                                      </p:to>
                                    </p:set>
                                    <p:animEffect transition="in" filter="blinds(horizontal)">
                                      <p:cBhvr>
                                        <p:cTn id="7" dur="500"/>
                                        <p:tgtEl>
                                          <p:spTgt spid="55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57224" y="1214422"/>
          <a:ext cx="7712075" cy="5089525"/>
        </p:xfrm>
        <a:graphic>
          <a:graphicData uri="http://schemas.openxmlformats.org/presentationml/2006/ole">
            <p:oleObj spid="_x0000_s69633" name="Document" r:id="rId5" imgW="8497157" imgH="5628563"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293813"/>
          <a:ext cx="7385050" cy="1725612"/>
        </p:xfrm>
        <a:graphic>
          <a:graphicData uri="http://schemas.openxmlformats.org/presentationml/2006/ole">
            <p:oleObj spid="_x0000_s70658" name="Microsoft Office Word 97 - 2003 文档" r:id="rId5" imgW="8116848" imgH="1911043" progId="Word.Document.8">
              <p:embed/>
            </p:oleObj>
          </a:graphicData>
        </a:graphic>
      </p:graphicFrame>
      <p:graphicFrame>
        <p:nvGraphicFramePr>
          <p:cNvPr id="401411" name="Object 3"/>
          <p:cNvGraphicFramePr>
            <a:graphicFrameLocks noChangeAspect="1"/>
          </p:cNvGraphicFramePr>
          <p:nvPr/>
        </p:nvGraphicFramePr>
        <p:xfrm>
          <a:off x="1071538" y="3214686"/>
          <a:ext cx="7366000" cy="2501900"/>
        </p:xfrm>
        <a:graphic>
          <a:graphicData uri="http://schemas.openxmlformats.org/presentationml/2006/ole">
            <p:oleObj spid="_x0000_s70657" name="Microsoft Office Word 97 - 2003 文档" r:id="rId6" imgW="8098174" imgH="2782551"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p:cTn id="7" dur="500" fill="hold"/>
                                        <p:tgtEl>
                                          <p:spTgt spid="401411"/>
                                        </p:tgtEl>
                                        <p:attrNameLst>
                                          <p:attrName>ppt_w</p:attrName>
                                        </p:attrNameLst>
                                      </p:cBhvr>
                                      <p:tavLst>
                                        <p:tav tm="0">
                                          <p:val>
                                            <p:fltVal val="0"/>
                                          </p:val>
                                        </p:tav>
                                        <p:tav tm="100000">
                                          <p:val>
                                            <p:strVal val="#ppt_w"/>
                                          </p:val>
                                        </p:tav>
                                      </p:tavLst>
                                    </p:anim>
                                    <p:anim calcmode="lin" valueType="num">
                                      <p:cBhvr>
                                        <p:cTn id="8" dur="500" fill="hold"/>
                                        <p:tgtEl>
                                          <p:spTgt spid="401411"/>
                                        </p:tgtEl>
                                        <p:attrNameLst>
                                          <p:attrName>ppt_h</p:attrName>
                                        </p:attrNameLst>
                                      </p:cBhvr>
                                      <p:tavLst>
                                        <p:tav tm="0">
                                          <p:val>
                                            <p:fltVal val="0"/>
                                          </p:val>
                                        </p:tav>
                                        <p:tav tm="100000">
                                          <p:val>
                                            <p:strVal val="#ppt_h"/>
                                          </p:val>
                                        </p:tav>
                                      </p:tavLst>
                                    </p:anim>
                                    <p:animEffect transition="in" filter="fade">
                                      <p:cBhvr>
                                        <p:cTn id="9" dur="500"/>
                                        <p:tgtEl>
                                          <p:spTgt spid="40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500174"/>
          <a:ext cx="7350125" cy="4556125"/>
        </p:xfrm>
        <a:graphic>
          <a:graphicData uri="http://schemas.openxmlformats.org/presentationml/2006/ole">
            <p:oleObj spid="_x0000_s71681" name="Document" r:id="rId5" imgW="8098174" imgH="503722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54138"/>
          <a:ext cx="7331075" cy="2320925"/>
        </p:xfrm>
        <a:graphic>
          <a:graphicData uri="http://schemas.openxmlformats.org/presentationml/2006/ole">
            <p:oleObj spid="_x0000_s72706" name="Microsoft Office Word 97 - 2003 文档" r:id="rId5" imgW="8079140" imgH="2579187" progId="Word.Document.8">
              <p:embed/>
            </p:oleObj>
          </a:graphicData>
        </a:graphic>
      </p:graphicFrame>
      <p:graphicFrame>
        <p:nvGraphicFramePr>
          <p:cNvPr id="558083" name="Object 3"/>
          <p:cNvGraphicFramePr>
            <a:graphicFrameLocks noChangeAspect="1"/>
          </p:cNvGraphicFramePr>
          <p:nvPr/>
        </p:nvGraphicFramePr>
        <p:xfrm>
          <a:off x="1150938" y="3573463"/>
          <a:ext cx="7315200" cy="1692275"/>
        </p:xfrm>
        <a:graphic>
          <a:graphicData uri="http://schemas.openxmlformats.org/presentationml/2006/ole">
            <p:oleObj spid="_x0000_s72705" name="Microsoft Office Word 97 - 2003 文档" r:id="rId6" imgW="8060107" imgH="1871380"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8083"/>
                                        </p:tgtEl>
                                        <p:attrNameLst>
                                          <p:attrName>style.visibility</p:attrName>
                                        </p:attrNameLst>
                                      </p:cBhvr>
                                      <p:to>
                                        <p:strVal val="visible"/>
                                      </p:to>
                                    </p:set>
                                    <p:animEffect transition="in" filter="wipe(down)">
                                      <p:cBhvr>
                                        <p:cTn id="7" dur="500"/>
                                        <p:tgtEl>
                                          <p:spTgt spid="558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357298"/>
          <a:ext cx="7350125" cy="4641850"/>
        </p:xfrm>
        <a:graphic>
          <a:graphicData uri="http://schemas.openxmlformats.org/presentationml/2006/ole">
            <p:oleObj spid="_x0000_s73729" name="Document" r:id="rId5" imgW="8098174" imgH="5132413"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779463" y="1506538"/>
          <a:ext cx="7721600" cy="5130800"/>
        </p:xfrm>
        <a:graphic>
          <a:graphicData uri="http://schemas.openxmlformats.org/presentationml/2006/ole">
            <p:oleObj spid="_x0000_s1025" name="Microsoft Office Word 97 - 2003 文档" r:id="rId4" imgW="7748390" imgH="516774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54138"/>
          <a:ext cx="7331075" cy="2201862"/>
        </p:xfrm>
        <a:graphic>
          <a:graphicData uri="http://schemas.openxmlformats.org/presentationml/2006/ole">
            <p:oleObj spid="_x0000_s74754" name="Microsoft Office Word 97 - 2003 文档" r:id="rId5" imgW="8079140" imgH="2445414" progId="Word.Document.8">
              <p:embed/>
            </p:oleObj>
          </a:graphicData>
        </a:graphic>
      </p:graphicFrame>
      <p:graphicFrame>
        <p:nvGraphicFramePr>
          <p:cNvPr id="559107" name="Object 3"/>
          <p:cNvGraphicFramePr>
            <a:graphicFrameLocks noChangeAspect="1"/>
          </p:cNvGraphicFramePr>
          <p:nvPr/>
        </p:nvGraphicFramePr>
        <p:xfrm>
          <a:off x="1219200" y="3436938"/>
          <a:ext cx="7315200" cy="2608262"/>
        </p:xfrm>
        <a:graphic>
          <a:graphicData uri="http://schemas.openxmlformats.org/presentationml/2006/ole">
            <p:oleObj spid="_x0000_s74753" name="Microsoft Office Word 97 - 2003 文档" r:id="rId6" imgW="8060107" imgH="2886036"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59107"/>
                                        </p:tgtEl>
                                        <p:attrNameLst>
                                          <p:attrName>style.visibility</p:attrName>
                                        </p:attrNameLst>
                                      </p:cBhvr>
                                      <p:to>
                                        <p:strVal val="visible"/>
                                      </p:to>
                                    </p:set>
                                    <p:animEffect transition="in" filter="box(in)">
                                      <p:cBhvr>
                                        <p:cTn id="7" dur="500"/>
                                        <p:tgtEl>
                                          <p:spTgt spid="559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354138"/>
          <a:ext cx="7315200" cy="4403725"/>
        </p:xfrm>
        <a:graphic>
          <a:graphicData uri="http://schemas.openxmlformats.org/presentationml/2006/ole">
            <p:oleObj spid="_x0000_s75777" name="Microsoft Office Word 97 - 2003 文档" r:id="rId5" imgW="8060107" imgH="487171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150938" y="1506538"/>
          <a:ext cx="7299325" cy="3336925"/>
        </p:xfrm>
        <a:graphic>
          <a:graphicData uri="http://schemas.openxmlformats.org/presentationml/2006/ole">
            <p:oleObj spid="_x0000_s76801" name="Microsoft Office Word 97 - 2003 文档" r:id="rId5" imgW="8041074" imgH="368723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785786" y="1214422"/>
          <a:ext cx="7786742" cy="5037137"/>
        </p:xfrm>
        <a:graphic>
          <a:graphicData uri="http://schemas.openxmlformats.org/presentationml/2006/ole">
            <p:oleObj spid="_x0000_s77825" name="Document" r:id="rId5" imgW="8022040" imgH="557087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428736"/>
          <a:ext cx="7281863" cy="2363787"/>
        </p:xfrm>
        <a:graphic>
          <a:graphicData uri="http://schemas.openxmlformats.org/presentationml/2006/ole">
            <p:oleObj spid="_x0000_s78850" name="Microsoft Office Word 97 - 2003 文档" r:id="rId5" imgW="8003007" imgH="2617047" progId="Word.Document.8">
              <p:embed/>
            </p:oleObj>
          </a:graphicData>
        </a:graphic>
      </p:graphicFrame>
      <p:graphicFrame>
        <p:nvGraphicFramePr>
          <p:cNvPr id="560131" name="Object 3"/>
          <p:cNvGraphicFramePr>
            <a:graphicFrameLocks noChangeAspect="1"/>
          </p:cNvGraphicFramePr>
          <p:nvPr/>
        </p:nvGraphicFramePr>
        <p:xfrm>
          <a:off x="1150938" y="3505200"/>
          <a:ext cx="7248525" cy="2370138"/>
        </p:xfrm>
        <a:graphic>
          <a:graphicData uri="http://schemas.openxmlformats.org/presentationml/2006/ole">
            <p:oleObj spid="_x0000_s78849" name="Microsoft Office Word 97 - 2003 文档" r:id="rId6" imgW="7983973" imgH="2622095"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0131"/>
                                        </p:tgtEl>
                                        <p:attrNameLst>
                                          <p:attrName>style.visibility</p:attrName>
                                        </p:attrNameLst>
                                      </p:cBhvr>
                                      <p:to>
                                        <p:strVal val="visible"/>
                                      </p:to>
                                    </p:set>
                                    <p:animEffect transition="in" filter="wipe(down)">
                                      <p:cBhvr>
                                        <p:cTn id="7" dur="500"/>
                                        <p:tgtEl>
                                          <p:spTgt spid="56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28662" y="1214422"/>
          <a:ext cx="7504112" cy="5037138"/>
        </p:xfrm>
        <a:graphic>
          <a:graphicData uri="http://schemas.openxmlformats.org/presentationml/2006/ole">
            <p:oleObj spid="_x0000_s79873" name="Document" r:id="rId5" imgW="8269115" imgH="5570871"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428736"/>
          <a:ext cx="7281863" cy="2363787"/>
        </p:xfrm>
        <a:graphic>
          <a:graphicData uri="http://schemas.openxmlformats.org/presentationml/2006/ole">
            <p:oleObj spid="_x0000_s80898" name="Microsoft Office Word 97 - 2003 文档" r:id="rId5" imgW="8003007" imgH="2617047" progId="Word.Document.8">
              <p:embed/>
            </p:oleObj>
          </a:graphicData>
        </a:graphic>
      </p:graphicFrame>
      <p:graphicFrame>
        <p:nvGraphicFramePr>
          <p:cNvPr id="560131" name="Object 3"/>
          <p:cNvGraphicFramePr>
            <a:graphicFrameLocks noChangeAspect="1"/>
          </p:cNvGraphicFramePr>
          <p:nvPr/>
        </p:nvGraphicFramePr>
        <p:xfrm>
          <a:off x="1071538" y="3786190"/>
          <a:ext cx="7246937" cy="2363787"/>
        </p:xfrm>
        <a:graphic>
          <a:graphicData uri="http://schemas.openxmlformats.org/presentationml/2006/ole">
            <p:oleObj spid="_x0000_s80897" name="Microsoft Office Word 97 - 2003 文档" r:id="rId6" imgW="7964940" imgH="2626783"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0131"/>
                                        </p:tgtEl>
                                        <p:attrNameLst>
                                          <p:attrName>style.visibility</p:attrName>
                                        </p:attrNameLst>
                                      </p:cBhvr>
                                      <p:to>
                                        <p:strVal val="visible"/>
                                      </p:to>
                                    </p:set>
                                    <p:animEffect transition="in" filter="wipe(down)">
                                      <p:cBhvr>
                                        <p:cTn id="7" dur="500"/>
                                        <p:tgtEl>
                                          <p:spTgt spid="56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28662" y="1214422"/>
          <a:ext cx="7453312" cy="5019675"/>
        </p:xfrm>
        <a:graphic>
          <a:graphicData uri="http://schemas.openxmlformats.org/presentationml/2006/ole">
            <p:oleObj spid="_x0000_s81921" name="Document" r:id="rId5" imgW="8212015" imgH="5556087"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1538" y="1571612"/>
          <a:ext cx="7264400" cy="3227388"/>
        </p:xfrm>
        <a:graphic>
          <a:graphicData uri="http://schemas.openxmlformats.org/presentationml/2006/ole">
            <p:oleObj spid="_x0000_s82945" name="Microsoft Office Word 97 - 2003 文档" r:id="rId5" imgW="7983973" imgH="3577617"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410628" name="Object 4"/>
          <p:cNvGraphicFramePr>
            <a:graphicFrameLocks noChangeAspect="1"/>
          </p:cNvGraphicFramePr>
          <p:nvPr/>
        </p:nvGraphicFramePr>
        <p:xfrm>
          <a:off x="1142976" y="1357298"/>
          <a:ext cx="7229475" cy="2138363"/>
        </p:xfrm>
        <a:graphic>
          <a:graphicData uri="http://schemas.openxmlformats.org/presentationml/2006/ole">
            <p:oleObj spid="_x0000_s83969" name="Microsoft Office Word 97 - 2003 文档" r:id="rId5" imgW="7945907" imgH="238519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928662" y="1357298"/>
          <a:ext cx="7572428" cy="4857784"/>
        </p:xfrm>
        <a:graphic>
          <a:graphicData uri="http://schemas.openxmlformats.org/drawingml/2006/table">
            <a:tbl>
              <a:tblPr/>
              <a:tblGrid>
                <a:gridCol w="785818"/>
                <a:gridCol w="714380"/>
                <a:gridCol w="4839474"/>
                <a:gridCol w="1232756"/>
              </a:tblGrid>
              <a:tr h="441971">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年份</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类别</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考查内容</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b="1" kern="100" dirty="0">
                          <a:solidFill>
                            <a:schemeClr val="tx1"/>
                          </a:solidFill>
                          <a:latin typeface="Times New Roman" panose="02020603050405020304"/>
                          <a:ea typeface="+mn-ea"/>
                          <a:cs typeface="Times New Roman" panose="02020603050405020304"/>
                        </a:rPr>
                        <a:t>我来审题</a:t>
                      </a: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15813">
                <a:tc>
                  <a:txBody>
                    <a:bodyPr/>
                    <a:lstStyle/>
                    <a:p>
                      <a:pPr algn="ctr">
                        <a:spcAft>
                          <a:spcPts val="0"/>
                        </a:spcAft>
                      </a:pPr>
                      <a:r>
                        <a:rPr lang="en-US" sz="2000" b="1" kern="100" dirty="0">
                          <a:latin typeface="Times New Roman" panose="02020603050405020304"/>
                          <a:cs typeface="Courier New" panose="02070309020205020404"/>
                        </a:rPr>
                        <a:t>2016</a:t>
                      </a:r>
                      <a:endParaRPr lang="zh-CN" sz="2000" b="1" kern="100" dirty="0">
                        <a:latin typeface="宋体" panose="02010600030101010101" pitchFamily="2" charset="-122"/>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新课</a:t>
                      </a:r>
                    </a:p>
                    <a:p>
                      <a:pPr marL="0" algn="l" defTabSz="914400" rtl="0" eaLnBrk="1" latinLnBrk="0" hangingPunct="1">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标全</a:t>
                      </a:r>
                    </a:p>
                    <a:p>
                      <a:pPr marL="0" marR="0" indent="0" algn="l" defTabSz="914400" rtl="0" eaLnBrk="1" fontAlgn="auto" latinLnBrk="0" hangingPunct="1">
                        <a:lnSpc>
                          <a:spcPct val="118000"/>
                        </a:lnSpc>
                        <a:spcBef>
                          <a:spcPts val="0"/>
                        </a:spcBef>
                        <a:spcAft>
                          <a:spcPts val="0"/>
                        </a:spcAft>
                        <a:buClrTx/>
                        <a:buSzTx/>
                        <a:buFontTx/>
                        <a:buNone/>
                        <a:defRPr/>
                      </a:pPr>
                      <a:r>
                        <a:rPr lang="zh-CN" sz="2000" b="1" kern="100" dirty="0">
                          <a:solidFill>
                            <a:schemeClr val="tx1"/>
                          </a:solidFill>
                          <a:latin typeface="Times New Roman" panose="02020603050405020304"/>
                          <a:ea typeface="+mn-ea"/>
                          <a:cs typeface="Times New Roman" panose="02020603050405020304"/>
                        </a:rPr>
                        <a:t>国</a:t>
                      </a:r>
                      <a:r>
                        <a:rPr lang="zh-CN" sz="2000" b="1" kern="100" dirty="0" smtClean="0">
                          <a:solidFill>
                            <a:schemeClr val="tx1"/>
                          </a:solidFill>
                          <a:latin typeface="Times New Roman" panose="02020603050405020304"/>
                          <a:ea typeface="+mn-ea"/>
                          <a:cs typeface="Times New Roman" panose="02020603050405020304"/>
                        </a:rPr>
                        <a:t>卷</a:t>
                      </a:r>
                      <a:r>
                        <a:rPr lang="en-US" sz="2000" b="1" kern="100" dirty="0" smtClean="0">
                          <a:solidFill>
                            <a:schemeClr val="tx1"/>
                          </a:solidFill>
                          <a:latin typeface="Times New Roman" panose="02020603050405020304"/>
                          <a:ea typeface="+mn-ea"/>
                          <a:cs typeface="Times New Roman" panose="02020603050405020304"/>
                        </a:rPr>
                        <a:t>Ⅱ</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altLang="en-US" sz="2000" b="1" kern="100" dirty="0" smtClean="0">
                          <a:solidFill>
                            <a:schemeClr val="tx1"/>
                          </a:solidFill>
                          <a:latin typeface="Times New Roman" panose="02020603050405020304"/>
                          <a:ea typeface="+mn-ea"/>
                          <a:cs typeface="Times New Roman" panose="02020603050405020304"/>
                        </a:rPr>
                        <a:t>阅读下面的材料，根据要求写一篇不少于</a:t>
                      </a:r>
                      <a:r>
                        <a:rPr lang="en-US" altLang="zh-CN" sz="2000" b="1" kern="100" dirty="0" smtClean="0">
                          <a:solidFill>
                            <a:schemeClr val="tx1"/>
                          </a:solidFill>
                          <a:latin typeface="Times New Roman" panose="02020603050405020304"/>
                          <a:ea typeface="+mn-ea"/>
                          <a:cs typeface="Times New Roman" panose="02020603050405020304"/>
                        </a:rPr>
                        <a:t>800</a:t>
                      </a:r>
                      <a:r>
                        <a:rPr lang="zh-CN" altLang="en-US" sz="2000" b="1" kern="100" dirty="0" smtClean="0">
                          <a:solidFill>
                            <a:schemeClr val="tx1"/>
                          </a:solidFill>
                          <a:latin typeface="Times New Roman" panose="02020603050405020304"/>
                          <a:ea typeface="+mn-ea"/>
                          <a:cs typeface="Times New Roman" panose="02020603050405020304"/>
                        </a:rPr>
                        <a:t>字的文章。</a:t>
                      </a:r>
                      <a:r>
                        <a:rPr lang="en-US" altLang="zh-CN" sz="2000" b="1" kern="100" dirty="0" smtClean="0">
                          <a:solidFill>
                            <a:schemeClr val="tx1"/>
                          </a:solidFill>
                          <a:latin typeface="Times New Roman" panose="02020603050405020304"/>
                          <a:ea typeface="+mn-ea"/>
                          <a:cs typeface="Times New Roman" panose="02020603050405020304"/>
                        </a:rPr>
                        <a:t>(60</a:t>
                      </a:r>
                      <a:r>
                        <a:rPr lang="zh-CN" altLang="en-US" sz="2000" b="1" kern="100" dirty="0" smtClean="0">
                          <a:solidFill>
                            <a:schemeClr val="tx1"/>
                          </a:solidFill>
                          <a:latin typeface="Times New Roman" panose="02020603050405020304"/>
                          <a:ea typeface="+mn-ea"/>
                          <a:cs typeface="Times New Roman" panose="02020603050405020304"/>
                        </a:rPr>
                        <a:t>分</a:t>
                      </a:r>
                      <a:r>
                        <a:rPr lang="en-US" altLang="zh-CN" sz="2000" b="1" kern="100" dirty="0" smtClean="0">
                          <a:solidFill>
                            <a:schemeClr val="tx1"/>
                          </a:solidFill>
                          <a:latin typeface="Times New Roman" panose="02020603050405020304"/>
                          <a:ea typeface="+mn-ea"/>
                          <a:cs typeface="Times New Roman" panose="02020603050405020304"/>
                        </a:rPr>
                        <a:t>)</a:t>
                      </a:r>
                    </a:p>
                    <a:p>
                      <a:pPr marL="0" algn="l" defTabSz="914400" rtl="0" eaLnBrk="1" latinLnBrk="0" hangingPunct="1">
                        <a:lnSpc>
                          <a:spcPct val="118000"/>
                        </a:lnSpc>
                        <a:spcAft>
                          <a:spcPts val="0"/>
                        </a:spcAft>
                      </a:pPr>
                      <a:r>
                        <a:rPr lang="zh-CN" altLang="en-US" sz="2000" b="1" kern="100" dirty="0" smtClean="0">
                          <a:solidFill>
                            <a:schemeClr val="tx1"/>
                          </a:solidFill>
                          <a:latin typeface="Times New Roman" panose="02020603050405020304"/>
                          <a:ea typeface="+mn-ea"/>
                          <a:cs typeface="Times New Roman" panose="02020603050405020304"/>
                        </a:rPr>
                        <a:t>        语文学习关系到一个人的终身发展，社会整体的语文素养关系到国家的软实力和文化自信。对于我们中学生来说，语文素养的提升主要有三条途径：课堂有效教学、课外大量阅读、社会生活实践。</a:t>
                      </a:r>
                    </a:p>
                    <a:p>
                      <a:pPr marL="0" algn="l" defTabSz="914400" rtl="0" eaLnBrk="1" latinLnBrk="0" hangingPunct="1">
                        <a:lnSpc>
                          <a:spcPct val="118000"/>
                        </a:lnSpc>
                        <a:spcAft>
                          <a:spcPts val="0"/>
                        </a:spcAft>
                      </a:pPr>
                      <a:r>
                        <a:rPr lang="zh-CN" altLang="en-US" sz="2000" b="1" kern="100" dirty="0" smtClean="0">
                          <a:solidFill>
                            <a:schemeClr val="tx1"/>
                          </a:solidFill>
                          <a:latin typeface="Times New Roman" panose="02020603050405020304"/>
                          <a:ea typeface="+mn-ea"/>
                          <a:cs typeface="Times New Roman" panose="02020603050405020304"/>
                        </a:rPr>
                        <a:t>请根据材料，从自己语文学习的体会出发，比较上述三条途径，阐述你的看法和理由。</a:t>
                      </a:r>
                    </a:p>
                    <a:p>
                      <a:pPr marL="0" algn="l" defTabSz="914400" rtl="0" eaLnBrk="1" latinLnBrk="0" hangingPunct="1">
                        <a:lnSpc>
                          <a:spcPct val="118000"/>
                        </a:lnSpc>
                        <a:spcAft>
                          <a:spcPts val="0"/>
                        </a:spcAft>
                      </a:pPr>
                      <a:r>
                        <a:rPr lang="zh-CN" altLang="en-US" sz="2000" b="1" kern="100" dirty="0" smtClean="0">
                          <a:solidFill>
                            <a:schemeClr val="tx1"/>
                          </a:solidFill>
                          <a:latin typeface="Times New Roman" panose="02020603050405020304"/>
                          <a:ea typeface="+mn-ea"/>
                          <a:cs typeface="Times New Roman" panose="02020603050405020304"/>
                        </a:rPr>
                        <a:t>        要求：选好角度，确定立意，明确文体，自拟标题；不要套作，不得抄袭，不得泄露个人信息</a:t>
                      </a:r>
                      <a:endParaRPr lang="zh-CN" sz="2000" b="1" kern="100" dirty="0">
                        <a:solidFill>
                          <a:schemeClr val="tx1"/>
                        </a:solidFill>
                        <a:latin typeface="Times New Roman" panose="02020603050405020304"/>
                        <a:ea typeface="+mn-ea"/>
                        <a:cs typeface="Times New Roman" panose="020206030504050203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kern="100" dirty="0">
                        <a:latin typeface="Times New Roman" panose="02020603050405020304"/>
                        <a:cs typeface="Courier New" panose="02070309020205020404"/>
                      </a:endParaRPr>
                    </a:p>
                  </a:txBody>
                  <a:tcPr marL="87818" marR="87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000100" y="928670"/>
            <a:ext cx="1415772" cy="461665"/>
          </a:xfrm>
          <a:prstGeom prst="rect">
            <a:avLst/>
          </a:prstGeom>
          <a:noFill/>
        </p:spPr>
        <p:txBody>
          <a:bodyPr wrap="none" rtlCol="0">
            <a:spAutoFit/>
          </a:bodyPr>
          <a:lstStyle/>
          <a:p>
            <a:r>
              <a:rPr lang="zh-CN" altLang="en-US" sz="2400" b="1" dirty="0" smtClean="0"/>
              <a:t>（续表）</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857224" y="1357298"/>
          <a:ext cx="7712075" cy="4745037"/>
        </p:xfrm>
        <a:graphic>
          <a:graphicData uri="http://schemas.openxmlformats.org/presentationml/2006/ole">
            <p:oleObj spid="_x0000_s84993" name="Microsoft Office Word 97 - 2003 文档" r:id="rId5" imgW="8478124" imgH="525500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428736"/>
          <a:ext cx="7470775" cy="3916363"/>
        </p:xfrm>
        <a:graphic>
          <a:graphicData uri="http://schemas.openxmlformats.org/presentationml/2006/ole">
            <p:oleObj spid="_x0000_s86017" name="Microsoft Office Word 97 - 2003 文档" r:id="rId5" imgW="8212015" imgH="4337707"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363663"/>
          <a:ext cx="7435850" cy="4622800"/>
        </p:xfrm>
        <a:graphic>
          <a:graphicData uri="http://schemas.openxmlformats.org/presentationml/2006/ole">
            <p:oleObj spid="_x0000_s87041" name="Document" r:id="rId5" imgW="8192982" imgH="5132413"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354138"/>
          <a:ext cx="7281862" cy="1574800"/>
        </p:xfrm>
        <a:graphic>
          <a:graphicData uri="http://schemas.openxmlformats.org/presentationml/2006/ole">
            <p:oleObj spid="_x0000_s88066" name="Microsoft Office Word 97 - 2003 文档" r:id="rId5" imgW="8173948" imgH="1776188" progId="Word.Document.8">
              <p:embed/>
            </p:oleObj>
          </a:graphicData>
        </a:graphic>
      </p:graphicFrame>
      <p:graphicFrame>
        <p:nvGraphicFramePr>
          <p:cNvPr id="563203" name="Object 3"/>
          <p:cNvGraphicFramePr>
            <a:graphicFrameLocks noChangeAspect="1"/>
          </p:cNvGraphicFramePr>
          <p:nvPr/>
        </p:nvGraphicFramePr>
        <p:xfrm>
          <a:off x="1069975" y="3208338"/>
          <a:ext cx="7418388" cy="2501900"/>
        </p:xfrm>
        <a:graphic>
          <a:graphicData uri="http://schemas.openxmlformats.org/presentationml/2006/ole">
            <p:oleObj spid="_x0000_s88065" name="Microsoft Office Word 97 - 2003 文档" r:id="rId6" imgW="8154915" imgH="2782551"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63203"/>
                                        </p:tgtEl>
                                        <p:attrNameLst>
                                          <p:attrName>style.visibility</p:attrName>
                                        </p:attrNameLst>
                                      </p:cBhvr>
                                      <p:to>
                                        <p:strVal val="visible"/>
                                      </p:to>
                                    </p:set>
                                    <p:anim calcmode="lin" valueType="num">
                                      <p:cBhvr>
                                        <p:cTn id="7" dur="1000" fill="hold"/>
                                        <p:tgtEl>
                                          <p:spTgt spid="563203"/>
                                        </p:tgtEl>
                                        <p:attrNameLst>
                                          <p:attrName>ppt_x</p:attrName>
                                        </p:attrNameLst>
                                      </p:cBhvr>
                                      <p:tavLst>
                                        <p:tav tm="0">
                                          <p:val>
                                            <p:strVal val="#ppt_x-.2"/>
                                          </p:val>
                                        </p:tav>
                                        <p:tav tm="100000">
                                          <p:val>
                                            <p:strVal val="#ppt_x"/>
                                          </p:val>
                                        </p:tav>
                                      </p:tavLst>
                                    </p:anim>
                                    <p:anim calcmode="lin" valueType="num">
                                      <p:cBhvr>
                                        <p:cTn id="8" dur="1000" fill="hold"/>
                                        <p:tgtEl>
                                          <p:spTgt spid="563203"/>
                                        </p:tgtEl>
                                        <p:attrNameLst>
                                          <p:attrName>ppt_y</p:attrName>
                                        </p:attrNameLst>
                                      </p:cBhvr>
                                      <p:tavLst>
                                        <p:tav tm="0">
                                          <p:val>
                                            <p:strVal val="#ppt_y"/>
                                          </p:val>
                                        </p:tav>
                                        <p:tav tm="100000">
                                          <p:val>
                                            <p:strVal val="#ppt_y"/>
                                          </p:val>
                                        </p:tav>
                                      </p:tavLst>
                                    </p:anim>
                                    <p:animEffect transition="in" filter="wipe(right)" prLst="gradientSize: 0.1">
                                      <p:cBhvr>
                                        <p:cTn id="9" dur="1000"/>
                                        <p:tgtEl>
                                          <p:spTgt spid="56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363663"/>
          <a:ext cx="7435850" cy="3984625"/>
        </p:xfrm>
        <a:graphic>
          <a:graphicData uri="http://schemas.openxmlformats.org/presentationml/2006/ole">
            <p:oleObj spid="_x0000_s89089" name="Document" r:id="rId5" imgW="8192982" imgH="4413788" progId="Word.Document.8">
              <p:embed/>
            </p:oleObj>
          </a:graphicData>
        </a:graphic>
      </p:graphicFrame>
      <p:grpSp>
        <p:nvGrpSpPr>
          <p:cNvPr id="12" name="Group 48"/>
          <p:cNvGrpSpPr/>
          <p:nvPr/>
        </p:nvGrpSpPr>
        <p:grpSpPr bwMode="auto">
          <a:xfrm>
            <a:off x="0" y="3572339"/>
            <a:ext cx="609600" cy="2928732"/>
            <a:chOff x="1" y="3605"/>
            <a:chExt cx="384" cy="2682"/>
          </a:xfrm>
        </p:grpSpPr>
        <p:pic>
          <p:nvPicPr>
            <p:cNvPr id="13" name="Picture 49">
              <a:hlinkClick r:id="rId6" action="ppaction://hlinksldjump"/>
            </p:cNvPr>
            <p:cNvPicPr>
              <a:picLocks noChangeAspect="1" noChangeArrowheads="1"/>
            </p:cNvPicPr>
            <p:nvPr/>
          </p:nvPicPr>
          <p:blipFill>
            <a:blip r:embed="rId7" cstate="print"/>
            <a:srcRect/>
            <a:stretch>
              <a:fillRect/>
            </a:stretch>
          </p:blipFill>
          <p:spPr bwMode="auto">
            <a:xfrm>
              <a:off x="1" y="3605"/>
              <a:ext cx="384" cy="2682"/>
            </a:xfrm>
            <a:prstGeom prst="rect">
              <a:avLst/>
            </a:prstGeom>
            <a:noFill/>
            <a:ln w="9525">
              <a:noFill/>
              <a:miter lim="800000"/>
              <a:headEnd/>
              <a:tailEnd/>
            </a:ln>
          </p:spPr>
        </p:pic>
        <p:sp>
          <p:nvSpPr>
            <p:cNvPr id="14"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题十三　精细审题守江山</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内容占位符 2">
            <a:hlinkClick r:id="rId4"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98538" y="1354138"/>
          <a:ext cx="7366000" cy="1609725"/>
        </p:xfrm>
        <a:graphic>
          <a:graphicData uri="http://schemas.openxmlformats.org/presentationml/2006/ole">
            <p:oleObj spid="_x0000_s90114" name="Microsoft Office Word 97 - 2003 文档" r:id="rId5" imgW="8116848" imgH="1785563" progId="Word.Document.8">
              <p:embed/>
            </p:oleObj>
          </a:graphicData>
        </a:graphic>
      </p:graphicFrame>
      <p:graphicFrame>
        <p:nvGraphicFramePr>
          <p:cNvPr id="563203" name="Object 3"/>
          <p:cNvGraphicFramePr>
            <a:graphicFrameLocks noChangeAspect="1"/>
          </p:cNvGraphicFramePr>
          <p:nvPr/>
        </p:nvGraphicFramePr>
        <p:xfrm>
          <a:off x="1069975" y="3208338"/>
          <a:ext cx="7418388" cy="2501900"/>
        </p:xfrm>
        <a:graphic>
          <a:graphicData uri="http://schemas.openxmlformats.org/presentationml/2006/ole">
            <p:oleObj spid="_x0000_s90113" name="Microsoft Office Word 97 - 2003 文档" r:id="rId6" imgW="8098174" imgH="2796974" progId="Word.Document.8">
              <p:embed/>
            </p:oleObj>
          </a:graphicData>
        </a:graphic>
      </p:graphicFrame>
      <p:grpSp>
        <p:nvGrpSpPr>
          <p:cNvPr id="13" name="Group 48"/>
          <p:cNvGrpSpPr/>
          <p:nvPr/>
        </p:nvGrpSpPr>
        <p:grpSpPr bwMode="auto">
          <a:xfrm>
            <a:off x="0" y="3572339"/>
            <a:ext cx="609600" cy="2928732"/>
            <a:chOff x="1" y="3605"/>
            <a:chExt cx="384" cy="2682"/>
          </a:xfrm>
        </p:grpSpPr>
        <p:pic>
          <p:nvPicPr>
            <p:cNvPr id="14" name="Picture 49">
              <a:hlinkClick r:id="rId7" action="ppaction://hlinksldjump"/>
            </p:cNvPr>
            <p:cNvPicPr>
              <a:picLocks noChangeAspect="1" noChangeArrowheads="1"/>
            </p:cNvPicPr>
            <p:nvPr/>
          </p:nvPicPr>
          <p:blipFill>
            <a:blip r:embed="rId8"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4"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63203"/>
                                        </p:tgtEl>
                                        <p:attrNameLst>
                                          <p:attrName>style.visibility</p:attrName>
                                        </p:attrNameLst>
                                      </p:cBhvr>
                                      <p:to>
                                        <p:strVal val="visible"/>
                                      </p:to>
                                    </p:set>
                                    <p:anim calcmode="lin" valueType="num">
                                      <p:cBhvr>
                                        <p:cTn id="7" dur="1000" fill="hold"/>
                                        <p:tgtEl>
                                          <p:spTgt spid="563203"/>
                                        </p:tgtEl>
                                        <p:attrNameLst>
                                          <p:attrName>ppt_x</p:attrName>
                                        </p:attrNameLst>
                                      </p:cBhvr>
                                      <p:tavLst>
                                        <p:tav tm="0">
                                          <p:val>
                                            <p:strVal val="#ppt_x-.2"/>
                                          </p:val>
                                        </p:tav>
                                        <p:tav tm="100000">
                                          <p:val>
                                            <p:strVal val="#ppt_x"/>
                                          </p:val>
                                        </p:tav>
                                      </p:tavLst>
                                    </p:anim>
                                    <p:anim calcmode="lin" valueType="num">
                                      <p:cBhvr>
                                        <p:cTn id="8" dur="1000" fill="hold"/>
                                        <p:tgtEl>
                                          <p:spTgt spid="563203"/>
                                        </p:tgtEl>
                                        <p:attrNameLst>
                                          <p:attrName>ppt_y</p:attrName>
                                        </p:attrNameLst>
                                      </p:cBhvr>
                                      <p:tavLst>
                                        <p:tav tm="0">
                                          <p:val>
                                            <p:strVal val="#ppt_y"/>
                                          </p:val>
                                        </p:tav>
                                        <p:tav tm="100000">
                                          <p:val>
                                            <p:strVal val="#ppt_y"/>
                                          </p:val>
                                        </p:tav>
                                      </p:tavLst>
                                    </p:anim>
                                    <p:animEffect transition="in" filter="wipe(right)" prLst="gradientSize: 0.1">
                                      <p:cBhvr>
                                        <p:cTn id="9" dur="1000"/>
                                        <p:tgtEl>
                                          <p:spTgt spid="56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5000660"/>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动物实验中心要做实验，一部分学生牵着狗，旁边</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有学生抬着担架；一部分学生抱着兔子，旁边没有担</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架</a:t>
            </a:r>
            <a:r>
              <a:rPr lang="en-US" sz="2400" b="1" kern="1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这意味着狗还能保住生命，而兔子则永远回不</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来了。有一名教授看了很伤感，约见了中心主任。主</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任带他来到婆娑的柳树下，这里有一座坟墓，纪念碑</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上有蓝色的碑铭：谨以此纪念为生命科学研究而献身</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的实验动物。主任还说，每到节日，师生们会自发到</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365125"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此献花圈默哀。</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endParaRPr lang="zh-CN" altLang="en-US" sz="2400" b="1" kern="100" dirty="0" smtClean="0">
              <a:latin typeface="宋体" panose="02010600030101010101" pitchFamily="2" charset="-122"/>
              <a:cs typeface="Courier New" panose="02070309020205020404"/>
            </a:endParaRP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p>
          <a:p>
            <a:pPr indent="266700" algn="just">
              <a:spcAft>
                <a:spcPts val="0"/>
              </a:spcAft>
            </a:pPr>
            <a:endParaRPr lang="en-US" sz="2400" b="1" kern="100" dirty="0" smtClean="0">
              <a:solidFill>
                <a:srgbClr val="990033"/>
              </a:solidFill>
              <a:latin typeface="Times New Roman" panose="02020603050405020304"/>
              <a:ea typeface="+mj-ea"/>
              <a:cs typeface="Courier New" panose="02070309020205020404"/>
            </a:endParaRPr>
          </a:p>
          <a:p>
            <a:pPr algn="just">
              <a:spcAft>
                <a:spcPts val="0"/>
              </a:spcAft>
            </a:pPr>
            <a:r>
              <a:rPr 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Times New Roman" panose="02020603050405020304"/>
              </a:rPr>
              <a:t>审题提示</a:t>
            </a:r>
            <a:r>
              <a:rPr lang="en-US"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Times New Roman" panose="02020603050405020304"/>
              </a:rPr>
              <a:t>本题可以采用</a:t>
            </a:r>
            <a:r>
              <a:rPr lang="en-US" sz="2400" b="1" kern="100" dirty="0" smtClean="0">
                <a:solidFill>
                  <a:srgbClr val="990033"/>
                </a:solidFill>
                <a:latin typeface="+mj-ea"/>
                <a:ea typeface="+mj-ea"/>
                <a:cs typeface="Times New Roman" panose="02020603050405020304"/>
              </a:rPr>
              <a:t>“</a:t>
            </a:r>
            <a:r>
              <a:rPr lang="zh-CN" altLang="en-US" sz="2400" b="1" kern="100" dirty="0" smtClean="0">
                <a:solidFill>
                  <a:srgbClr val="990033"/>
                </a:solidFill>
                <a:latin typeface="+mj-ea"/>
                <a:ea typeface="+mj-ea"/>
                <a:cs typeface="Times New Roman" panose="02020603050405020304"/>
              </a:rPr>
              <a:t>抓关键句法</a:t>
            </a:r>
            <a:r>
              <a:rPr lang="en-US" sz="2400" b="1" kern="100" dirty="0" smtClean="0">
                <a:solidFill>
                  <a:srgbClr val="990033"/>
                </a:solidFill>
                <a:latin typeface="+mj-ea"/>
                <a:ea typeface="+mj-ea"/>
                <a:cs typeface="Times New Roman" panose="02020603050405020304"/>
              </a:rPr>
              <a:t>”</a:t>
            </a:r>
            <a:r>
              <a:rPr lang="zh-CN" altLang="en-US" sz="2400" b="1" kern="100" dirty="0" smtClean="0">
                <a:solidFill>
                  <a:srgbClr val="990033"/>
                </a:solidFill>
                <a:latin typeface="+mj-ea"/>
                <a:ea typeface="+mj-ea"/>
                <a:cs typeface="Times New Roman" panose="02020603050405020304"/>
              </a:rPr>
              <a:t>。可以抓住最后两句，即</a:t>
            </a:r>
            <a:r>
              <a:rPr lang="en-US" sz="2400" b="1" kern="100" dirty="0" smtClean="0">
                <a:solidFill>
                  <a:srgbClr val="990033"/>
                </a:solidFill>
                <a:latin typeface="+mj-ea"/>
                <a:ea typeface="+mj-ea"/>
                <a:cs typeface="Times New Roman" panose="02020603050405020304"/>
              </a:rPr>
              <a:t>“</a:t>
            </a:r>
            <a:r>
              <a:rPr lang="zh-CN" altLang="en-US" sz="2400" b="1" kern="100" dirty="0" smtClean="0">
                <a:solidFill>
                  <a:srgbClr val="990033"/>
                </a:solidFill>
                <a:latin typeface="+mj-ea"/>
                <a:ea typeface="+mj-ea"/>
                <a:cs typeface="Times New Roman" panose="02020603050405020304"/>
              </a:rPr>
              <a:t>纪念为生命科学研究而献身的实验动物</a:t>
            </a:r>
            <a:r>
              <a:rPr lang="en-US" sz="2400" b="1" kern="100" dirty="0" smtClean="0">
                <a:solidFill>
                  <a:srgbClr val="990033"/>
                </a:solidFill>
                <a:latin typeface="+mj-ea"/>
                <a:ea typeface="+mj-ea"/>
                <a:cs typeface="Times New Roman" panose="02020603050405020304"/>
              </a:rPr>
              <a:t>”“</a:t>
            </a:r>
            <a:r>
              <a:rPr lang="zh-CN" altLang="en-US" sz="2400" b="1" kern="100" dirty="0" smtClean="0">
                <a:solidFill>
                  <a:srgbClr val="990033"/>
                </a:solidFill>
                <a:latin typeface="+mj-ea"/>
                <a:ea typeface="+mj-ea"/>
                <a:cs typeface="Times New Roman" panose="02020603050405020304"/>
              </a:rPr>
              <a:t>每到节日，师生们会自发到此献花圈默哀</a:t>
            </a:r>
            <a:r>
              <a:rPr lang="en-US" sz="2400" b="1" kern="100" dirty="0" smtClean="0">
                <a:solidFill>
                  <a:srgbClr val="990033"/>
                </a:solidFill>
                <a:latin typeface="+mj-ea"/>
                <a:ea typeface="+mj-ea"/>
                <a:cs typeface="Times New Roman" panose="02020603050405020304"/>
              </a:rPr>
              <a:t>”</a:t>
            </a:r>
            <a:r>
              <a:rPr lang="zh-CN" altLang="en-US" sz="2400" b="1" kern="100" dirty="0" smtClean="0">
                <a:solidFill>
                  <a:srgbClr val="990033"/>
                </a:solidFill>
                <a:latin typeface="+mj-ea"/>
                <a:ea typeface="+mj-ea"/>
                <a:cs typeface="Times New Roman" panose="02020603050405020304"/>
              </a:rPr>
              <a:t>。由此提出立意：我们要尊重那些为事业献身的人</a:t>
            </a:r>
            <a:r>
              <a:rPr 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Times New Roman" panose="02020603050405020304"/>
              </a:rPr>
              <a:t>生命</a:t>
            </a:r>
            <a:r>
              <a:rPr 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Times New Roman" panose="02020603050405020304"/>
              </a:rPr>
              <a:t>，我们要铭记那些为事业献身的人</a:t>
            </a:r>
            <a:r>
              <a:rPr 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Times New Roman" panose="02020603050405020304"/>
              </a:rPr>
              <a:t>生命</a:t>
            </a:r>
            <a:r>
              <a:rPr lang="en-US"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Times New Roman" panose="02020603050405020304"/>
              </a:rPr>
              <a:t>。</a:t>
            </a:r>
            <a:endParaRPr lang="zh-CN" altLang="en-US" sz="2400" b="1" kern="100" dirty="0" smtClean="0">
              <a:solidFill>
                <a:srgbClr val="990033"/>
              </a:solidFill>
              <a:latin typeface="+mj-ea"/>
              <a:ea typeface="+mj-ea"/>
              <a:cs typeface="Courier New" panose="02070309020205020404"/>
            </a:endParaRP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一个失意的年轻人，内心十分彷徨、迷茫，就向</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一位长者请教。长者说，看看旷野中的树吧，看懂了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它们，你就知道如何去面对生活、面对人生了。年轻</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人看着旷野中的树，并没有明白什么。长者说，在烈</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日下，在冰雪中，树有房子为它遮日御寒吗？在风暴</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中，在雷雨中，树可以拔腿就逃吗？树没有房子没有</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腿，无法回避，无法逃离，只能独自承受和抗争，也</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许这就是树能活上千年的原因吧。年轻人顿悟。</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p>
          <a:p>
            <a:pPr indent="266700" algn="just">
              <a:spcAft>
                <a:spcPts val="0"/>
              </a:spcAft>
            </a:pPr>
            <a:endParaRPr lang="en-US" sz="2400" b="1" kern="100" dirty="0" smtClean="0">
              <a:solidFill>
                <a:srgbClr val="990033"/>
              </a:solidFill>
              <a:latin typeface="Times New Roman" panose="02020603050405020304"/>
              <a:ea typeface="+mj-ea"/>
              <a:cs typeface="Courier New" panose="02070309020205020404"/>
            </a:endParaRPr>
          </a:p>
          <a:p>
            <a:pPr algn="just">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可以采用“抓关键句法”。抓住“只能独自承受和抗争，也许这就是树能活上千年的原因吧”这句话，由此可以得出如下立意：逃避不是解决问题的办法；强者就应该有所承受和抗争；做生活的强者，不做生活的懦夫；真的猛士，敢于直面惨淡的人生；直面磨难，铸就辉煌；等等。</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57224" y="1357298"/>
          <a:ext cx="7762875" cy="4519612"/>
        </p:xfrm>
        <a:graphic>
          <a:graphicData uri="http://schemas.openxmlformats.org/presentationml/2006/ole">
            <p:oleObj spid="_x0000_s20481" name="Microsoft Office Word 97 - 2003 文档" r:id="rId4" imgW="7725406" imgH="455224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 </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一群游客，从景区出来，脸上绽放着欣赏奇峰异</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景带来的快乐。他们来不及歇息，又兴致勃勃地在景</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区门口挑选起各种各样的石头。</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一位手拿圆润鹅卵石的游客对另一位游客说：</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看你选的尽是奇形怪状的石头，太难看！</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那位游</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客却高兴地说：</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正因各不相同，才能制成样式独特</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的盆景啊！</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他反驳说：</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我的石头大小均匀，光洁</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圆润，它们和谐相处，多么美好！</a:t>
            </a:r>
            <a:r>
              <a:rPr lang="zh-CN" alt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楷体_GB2312" panose="02010609030101010101" pitchFamily="49" charset="-122"/>
                <a:cs typeface="Times New Roman" panose="02020603050405020304"/>
              </a:rPr>
              <a:t>            游客们纷纷聚拢过来欣赏他们的石头。</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endParaRPr lang="en-US" altLang="zh-CN" sz="2400" b="1" kern="100" dirty="0" smtClean="0">
              <a:latin typeface="Times New Roman" panose="02020603050405020304"/>
              <a:cs typeface="Times New Roman" panose="02020603050405020304"/>
            </a:endParaRP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en-US" sz="2400" b="1" kern="100" dirty="0" smtClean="0">
              <a:solidFill>
                <a:srgbClr val="990033"/>
              </a:solidFill>
              <a:latin typeface="Times New Roman" panose="02020603050405020304"/>
              <a:ea typeface="+mj-ea"/>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928662" y="1428736"/>
            <a:ext cx="7715304" cy="4929222"/>
          </a:xfrm>
          <a:prstGeom prst="rect">
            <a:avLst/>
          </a:prstGeom>
          <a:noFill/>
          <a:ln w="9525">
            <a:noFill/>
            <a:miter lim="800000"/>
          </a:ln>
        </p:spPr>
        <p:txBody>
          <a:bodyPr/>
          <a:lstStyle/>
          <a:p>
            <a:pPr algn="just">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可以采用“主旨倾向法”。材料的主要内容是一位手拿圆润鹅卵石的游客说圆润鹅卵石大小均匀、光洁圆润、美好，说别人的石头奇形怪状、难看。选择奇形怪状的石头的游客说正因各不相同，才能制成样式独特的盆景。这两个人的观点分别代表了共性与个性。材料的性质是中性的，可以任选一方面，也可以结合起来写，所以立意可以是：①赞美个性，阐述其独特价值；②赞美共性，阐述其价值；③个性与共性，二者相得益彰。</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4.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一个年轻人拜一位老船工为师学划船。一开始，</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老船工并没有教年轻人怎么划船，而是让他先学游泳。</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徒弟不敢有意见，就乖乖地学游泳，这一学就是半年。</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一天，徒弟学得实在不耐烦了，就问：</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师父，</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我是跟您学划船的，为什么您这么多天却老让我学游</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泳呢？</a:t>
            </a:r>
            <a:r>
              <a:rPr 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师父答：</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要想学划船，就得先学会游泳。如果</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你不会游泳，划船时就会担心自己失足落水，一旦有</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了这个担忧，就难以专心划船。这样学划船，能学得</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好吗？</a:t>
            </a:r>
            <a:r>
              <a:rPr lang="zh-CN" alt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    徒弟顿悟，于是就潜心学好了游泳，然后才去学</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划船。很快，他成了一名划船好手。</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928662" y="1428736"/>
            <a:ext cx="7715304" cy="4929222"/>
          </a:xfrm>
          <a:prstGeom prst="rect">
            <a:avLst/>
          </a:prstGeom>
          <a:noFill/>
          <a:ln w="9525">
            <a:noFill/>
            <a:miter lim="800000"/>
          </a:ln>
        </p:spPr>
        <p:txBody>
          <a:bodyPr/>
          <a:lstStyle/>
          <a:p>
            <a:pPr algn="just">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可以采用“由果溯因法”。结果是徒弟成了一名划船好手，原因是潜心学好了游泳，然后才去学划船。材料的性质是正面的，可见这样做是正确的，所以由此可以得出立意：①专心是做好一件事的前提；②做事先要耐心打好基础；③防患于未然才能安心做事。</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5. </a:t>
            </a:r>
            <a:r>
              <a:rPr lang="zh-CN" altLang="en-US" sz="2400" b="1" kern="100" dirty="0" smtClean="0">
                <a:latin typeface="Times New Roman" panose="02020603050405020304"/>
                <a:cs typeface="Times New Roman" panose="02020603050405020304"/>
              </a:rPr>
              <a:t>阅读下面的材料，根据要求写一篇不少于</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ea typeface="仿宋_GB2312" panose="02010609030101010101" charset="-122"/>
                <a:cs typeface="Times New Roman" panose="02020603050405020304"/>
              </a:rPr>
              <a:t>     </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唐朝时，进士出身的录事薛某因病发高烧。高烧</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到第七天，他渐入睡梦，梦中自己高热难耐，于是跃</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入水中，化为一条金色鲤鱼。来去之间，他看见一渔</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翁在船上垂钓。薛录事明知有钓钩，可鱼饵实在诱人，</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犹豫再三，闻得饵香，便思量要吃他的饵。只是到了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嘴边，他又想：我明知他饵上有个钩子，若是吞了这</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饵，可不是被他钓了去？我虽然暂时变成了鱼，难道</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就不能到别处求食，偏要吃他钓钩上的饵吗？于是，</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他便到船周围游了一遭。怎奈那饵香得厉害，恰似钻</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入鼻孔里一般，肚中又饥饿，怎能再忍得住？最终，</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薛录事难抵鱼饵的诱惑，张嘴咬钩，结果被渔翁钓了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上来。</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928662" y="1428736"/>
            <a:ext cx="7715304" cy="4929222"/>
          </a:xfrm>
          <a:prstGeom prst="rect">
            <a:avLst/>
          </a:prstGeom>
          <a:noFill/>
          <a:ln w="9525">
            <a:noFill/>
            <a:miter lim="800000"/>
          </a:ln>
        </p:spPr>
        <p:txBody>
          <a:bodyPr/>
          <a:lstStyle/>
          <a:p>
            <a:pPr algn="just">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本题可以采用“由果溯因法”。结果是薛录事化身鲤鱼被渔翁钓去，原因就是薛录事难抵鱼饵的诱惑，很明显这样做是不正确的，材料的性质是反面的，由此可从正面提出立意：抵制诱惑。考生可总论抵制诱惑，也可从生活层面、思想层面、政治层面思考抵制诱惑的问题。如：抵制网络、香烟、毒品的诱惑；抵制各种伪科学、伪真理的诱惑；抵制物质的诱惑；坚守准则，我心有主；心有所戒，行有所止。</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6. </a:t>
            </a:r>
            <a:r>
              <a:rPr lang="zh-CN" altLang="en-US" sz="2400" b="1" kern="100" dirty="0" smtClean="0">
                <a:latin typeface="Times New Roman" panose="02020603050405020304"/>
                <a:cs typeface="Times New Roman" panose="02020603050405020304"/>
              </a:rPr>
              <a:t>阅读下面的图画和背景材料，根据要求写一篇不少于</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sz="2400" b="1" kern="100" dirty="0" smtClean="0">
                <a:latin typeface="Times New Roman" panose="02020603050405020304"/>
                <a:cs typeface="Times New Roman" panose="02020603050405020304"/>
              </a:rPr>
              <a:t>    </a:t>
            </a:r>
            <a:r>
              <a:rPr lang="en-US" sz="2400" b="1" kern="100" dirty="0" smtClean="0">
                <a:latin typeface="Times New Roman" panose="02020603050405020304"/>
                <a:cs typeface="Courier New" panose="02070309020205020404"/>
              </a:rPr>
              <a:t>800</a:t>
            </a:r>
            <a:r>
              <a:rPr lang="zh-CN" altLang="en-US" sz="2400" b="1" kern="100" dirty="0" smtClean="0">
                <a:latin typeface="Times New Roman" panose="02020603050405020304"/>
                <a:cs typeface="Times New Roman" panose="02020603050405020304"/>
              </a:rPr>
              <a:t>字的文章。</a:t>
            </a:r>
            <a:r>
              <a:rPr lang="en-US" sz="2400" b="1" kern="100" dirty="0" smtClean="0">
                <a:latin typeface="Times New Roman" panose="02020603050405020304"/>
                <a:ea typeface="仿宋_GB2312" panose="02010609030101010101" charset="-122"/>
                <a:cs typeface="Courier New" panose="02070309020205020404"/>
              </a:rPr>
              <a:t>(60</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pic>
        <p:nvPicPr>
          <p:cNvPr id="9" name="Picture 2" descr="T20"/>
          <p:cNvPicPr>
            <a:picLocks noChangeAspect="1" noChangeArrowheads="1"/>
          </p:cNvPicPr>
          <p:nvPr/>
        </p:nvPicPr>
        <p:blipFill>
          <a:blip r:embed="rId3" cstate="print"/>
          <a:srcRect/>
          <a:stretch>
            <a:fillRect/>
          </a:stretch>
        </p:blipFill>
        <p:spPr bwMode="auto">
          <a:xfrm>
            <a:off x="3500430" y="2357430"/>
            <a:ext cx="3006927" cy="3643314"/>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8" name="对象 7"/>
          <p:cNvGraphicFramePr>
            <a:graphicFrameLocks noChangeAspect="1"/>
          </p:cNvGraphicFramePr>
          <p:nvPr/>
        </p:nvGraphicFramePr>
        <p:xfrm>
          <a:off x="857224" y="1214422"/>
          <a:ext cx="7747000" cy="5210175"/>
        </p:xfrm>
        <a:graphic>
          <a:graphicData uri="http://schemas.openxmlformats.org/presentationml/2006/ole">
            <p:oleObj spid="_x0000_s22529" name="Document" r:id="rId4" imgW="7736898" imgH="5238061"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            背景材料：</a:t>
            </a:r>
            <a:r>
              <a:rPr lang="zh-CN" altLang="en-US" sz="2400" b="1" kern="100" dirty="0" smtClean="0">
                <a:latin typeface="Times New Roman" panose="02020603050405020304"/>
                <a:ea typeface="楷体_GB2312" panose="02010609030101010101" pitchFamily="49" charset="-122"/>
                <a:cs typeface="Times New Roman" panose="02020603050405020304"/>
              </a:rPr>
              <a:t>青海学生周浩以省理科前五名的成绩</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考入北京大学，可是他在北大学习时感到</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痛不欲</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生</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，后来转入自己喜欢的北京工业技师学院。从人</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人羡慕的高等学府转到名不见经传的技校，这件事引</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起了人们广泛的争论。</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        要求选好角度，确定立意，明确文体，自拟标题；</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不要脱离材料内容及含意的范围作文，不要套作，不</a:t>
            </a:r>
            <a:endParaRPr lang="en-US" altLang="zh-CN" sz="2400" b="1" kern="100" dirty="0" smtClean="0">
              <a:latin typeface="Times New Roman" panose="02020603050405020304"/>
              <a:cs typeface="Times New Roman" panose="02020603050405020304"/>
            </a:endParaRPr>
          </a:p>
          <a:p>
            <a:pPr indent="266700" algn="just">
              <a:spcAft>
                <a:spcPts val="0"/>
              </a:spcAft>
            </a:pPr>
            <a:r>
              <a:rPr lang="zh-CN" altLang="en-US" sz="2400" b="1" kern="100" dirty="0" smtClean="0">
                <a:latin typeface="Times New Roman" panose="02020603050405020304"/>
                <a:cs typeface="Times New Roman" panose="02020603050405020304"/>
              </a:rPr>
              <a:t>得抄袭。</a:t>
            </a:r>
          </a:p>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依法审题</a:t>
            </a:r>
            <a:r>
              <a:rPr lang="en-US" sz="2400" b="1" kern="100" dirty="0" smtClean="0">
                <a:latin typeface="+mj-ea"/>
                <a:ea typeface="+mj-ea"/>
                <a:cs typeface="Courier New" panose="02070309020205020404"/>
              </a:rPr>
              <a:t>] </a:t>
            </a:r>
            <a:r>
              <a:rPr lang="en-US" sz="2400" b="1" kern="100" dirty="0" smtClean="0">
                <a:latin typeface="Times New Roman" panose="02020603050405020304"/>
                <a:cs typeface="Courier New" panose="02070309020205020404"/>
              </a:rPr>
              <a:t>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_______________________________________________</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928662" y="1428736"/>
            <a:ext cx="7715304" cy="4929222"/>
          </a:xfrm>
          <a:prstGeom prst="rect">
            <a:avLst/>
          </a:prstGeom>
          <a:noFill/>
          <a:ln w="9525">
            <a:noFill/>
            <a:miter lim="800000"/>
          </a:ln>
        </p:spPr>
        <p:txBody>
          <a:bodyPr/>
          <a:lstStyle/>
          <a:p>
            <a:pPr algn="just">
              <a:spcAft>
                <a:spcPts val="0"/>
              </a:spcAft>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审题提示</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mj-ea"/>
                <a:ea typeface="+mj-ea"/>
                <a:cs typeface="Courier New" panose="02070309020205020404"/>
              </a:rPr>
              <a:t>材料讲述的是周浩不上北大上技校的事，他放弃人人羡慕的北大，转入北京工业技师学院，完全出于他“喜欢”，技校更符合自己的兴趣，更适合自己的特点。作文凡围绕“正确对待自己的兴趣、爱好、特点”立意行文的，皆属符合题意。材料内涵丰富，立意角度较多。考生可以直接评论事件本身，可以谈“适合自己的才是最好的”“人生之路我做主”“不为功利而活”“摒弃世俗观念，活出自我”，也可以谈“不能只从兴趣爱好出发”“摒弃小我，担当责任”。</a:t>
            </a:r>
          </a:p>
          <a:p>
            <a:pPr indent="266700" algn="just">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ln>
        </p:spPr>
        <p:txBody>
          <a:bodyPr>
            <a:spAutoFit/>
          </a:bodyPr>
          <a:lstStyle/>
          <a:p>
            <a:pPr algn="ctr"/>
            <a:r>
              <a:rPr lang="zh-CN" altLang="en-US" sz="4400" b="1" dirty="0">
                <a:solidFill>
                  <a:srgbClr val="FF6600"/>
                </a:solidFill>
                <a:latin typeface="黑体" panose="02010600030101010101" charset="-122"/>
                <a:ea typeface="黑体" panose="02010600030101010101" charset="-122"/>
              </a:rPr>
              <a:t>专</a:t>
            </a:r>
            <a:r>
              <a:rPr lang="zh-CN" altLang="en-US" sz="4400" b="1" dirty="0" smtClean="0">
                <a:solidFill>
                  <a:srgbClr val="FF6600"/>
                </a:solidFill>
                <a:latin typeface="黑体" panose="02010600030101010101" charset="-122"/>
                <a:ea typeface="黑体" panose="02010600030101010101" charset="-122"/>
              </a:rPr>
              <a:t>题十四　任务驱动一点通</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10" name="Group 46"/>
          <p:cNvGrpSpPr/>
          <p:nvPr/>
        </p:nvGrpSpPr>
        <p:grpSpPr bwMode="auto">
          <a:xfrm>
            <a:off x="0" y="713936"/>
            <a:ext cx="609600" cy="2715231"/>
            <a:chOff x="1" y="1155"/>
            <a:chExt cx="384" cy="2272"/>
          </a:xfrm>
        </p:grpSpPr>
        <p:pic>
          <p:nvPicPr>
            <p:cNvPr id="11" name="Picture 32"/>
            <p:cNvPicPr>
              <a:picLocks noChangeAspect="1" noChangeArrowheads="1"/>
            </p:cNvPicPr>
            <p:nvPr/>
          </p:nvPicPr>
          <p:blipFill>
            <a:blip r:embed="rId3" cstate="print"/>
            <a:srcRect/>
            <a:stretch>
              <a:fillRect/>
            </a:stretch>
          </p:blipFill>
          <p:spPr bwMode="auto">
            <a:xfrm>
              <a:off x="1" y="1155"/>
              <a:ext cx="384" cy="2272"/>
            </a:xfrm>
            <a:prstGeom prst="rect">
              <a:avLst/>
            </a:prstGeom>
            <a:noFill/>
            <a:ln w="9525">
              <a:noFill/>
              <a:miter lim="800000"/>
              <a:headEnd/>
              <a:tailEnd/>
            </a:ln>
          </p:spPr>
        </p:pic>
        <p:sp>
          <p:nvSpPr>
            <p:cNvPr id="12"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grpSp>
        <p:nvGrpSpPr>
          <p:cNvPr id="13" name="Group 48"/>
          <p:cNvGrpSpPr/>
          <p:nvPr/>
        </p:nvGrpSpPr>
        <p:grpSpPr bwMode="auto">
          <a:xfrm>
            <a:off x="0" y="3572339"/>
            <a:ext cx="609600" cy="2928732"/>
            <a:chOff x="1" y="3605"/>
            <a:chExt cx="384" cy="2682"/>
          </a:xfrm>
        </p:grpSpPr>
        <p:pic>
          <p:nvPicPr>
            <p:cNvPr id="14" name="Picture 49">
              <a:hlinkClick r:id="rId5" action="ppaction://hlinksldjump"/>
            </p:cNvPr>
            <p:cNvPicPr>
              <a:picLocks noChangeAspect="1" noChangeArrowheads="1"/>
            </p:cNvPicPr>
            <p:nvPr/>
          </p:nvPicPr>
          <p:blipFill>
            <a:blip r:embed="rId6" cstate="print"/>
            <a:srcRect/>
            <a:stretch>
              <a:fillRect/>
            </a:stretch>
          </p:blipFill>
          <p:spPr bwMode="auto">
            <a:xfrm>
              <a:off x="1" y="3605"/>
              <a:ext cx="384" cy="2682"/>
            </a:xfrm>
            <a:prstGeom prst="rect">
              <a:avLst/>
            </a:prstGeom>
            <a:noFill/>
            <a:ln w="9525">
              <a:noFill/>
              <a:miter lim="800000"/>
              <a:headEnd/>
              <a:tailEnd/>
            </a:ln>
          </p:spPr>
        </p:pic>
        <p:sp>
          <p:nvSpPr>
            <p:cNvPr id="15" name="内容占位符 2">
              <a:hlinkClick r:id="rId7" action="ppaction://hlinksldjump"/>
            </p:cNvPr>
            <p:cNvSpPr/>
            <p:nvPr/>
          </p:nvSpPr>
          <p:spPr bwMode="auto">
            <a:xfrm>
              <a:off x="1" y="3932"/>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899592" y="1052736"/>
          <a:ext cx="7539037" cy="5175250"/>
        </p:xfrm>
        <a:graphic>
          <a:graphicData uri="http://schemas.openxmlformats.org/presentationml/2006/ole">
            <p:oleObj spid="_x0000_s91137" name="Document" r:id="rId4" imgW="7684467" imgH="5331450"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7" name="对象 6"/>
          <p:cNvGraphicFramePr>
            <a:graphicFrameLocks noChangeAspect="1"/>
          </p:cNvGraphicFramePr>
          <p:nvPr/>
        </p:nvGraphicFramePr>
        <p:xfrm>
          <a:off x="931863" y="1069975"/>
          <a:ext cx="7488237" cy="5037138"/>
        </p:xfrm>
        <a:graphic>
          <a:graphicData uri="http://schemas.openxmlformats.org/presentationml/2006/ole">
            <p:oleObj spid="_x0000_s109569" name="Document" r:id="rId4" imgW="7653941" imgH="5159456" progId="Word.Document.8">
              <p:embed/>
            </p:oleObj>
          </a:graphicData>
        </a:graphic>
      </p:graphicFrame>
      <p:grpSp>
        <p:nvGrpSpPr>
          <p:cNvPr id="12" name="Group 46"/>
          <p:cNvGrpSpPr/>
          <p:nvPr/>
        </p:nvGrpSpPr>
        <p:grpSpPr bwMode="auto">
          <a:xfrm>
            <a:off x="0" y="713936"/>
            <a:ext cx="609600" cy="2715231"/>
            <a:chOff x="1" y="1155"/>
            <a:chExt cx="384" cy="2272"/>
          </a:xfrm>
        </p:grpSpPr>
        <p:pic>
          <p:nvPicPr>
            <p:cNvPr id="13" name="Picture 32"/>
            <p:cNvPicPr>
              <a:picLocks noChangeAspect="1" noChangeArrowheads="1"/>
            </p:cNvPicPr>
            <p:nvPr/>
          </p:nvPicPr>
          <p:blipFill>
            <a:blip r:embed="rId5" cstate="print"/>
            <a:srcRect/>
            <a:stretch>
              <a:fillRect/>
            </a:stretch>
          </p:blipFill>
          <p:spPr bwMode="auto">
            <a:xfrm>
              <a:off x="1" y="1155"/>
              <a:ext cx="384" cy="2272"/>
            </a:xfrm>
            <a:prstGeom prst="rect">
              <a:avLst/>
            </a:prstGeom>
            <a:noFill/>
            <a:ln w="9525">
              <a:noFill/>
              <a:miter lim="800000"/>
              <a:headEnd/>
              <a:tailEnd/>
            </a:ln>
          </p:spPr>
        </p:pic>
        <p:sp>
          <p:nvSpPr>
            <p:cNvPr id="14" name="内容占位符 2">
              <a:hlinkClick r:id="rId6"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357298"/>
          <a:ext cx="7694612" cy="4986338"/>
        </p:xfrm>
        <a:graphic>
          <a:graphicData uri="http://schemas.openxmlformats.org/presentationml/2006/ole">
            <p:oleObj spid="_x0000_s110593" name="Document" r:id="rId5" imgW="7984692" imgH="5201643"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1000100" y="1428736"/>
          <a:ext cx="7642225" cy="4830763"/>
        </p:xfrm>
        <a:graphic>
          <a:graphicData uri="http://schemas.openxmlformats.org/presentationml/2006/ole">
            <p:oleObj spid="_x0000_s111617" name="Document" r:id="rId5" imgW="7923641" imgH="5039745"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28662" y="1071546"/>
          <a:ext cx="7591425" cy="4933950"/>
        </p:xfrm>
        <a:graphic>
          <a:graphicData uri="http://schemas.openxmlformats.org/presentationml/2006/ole">
            <p:oleObj spid="_x0000_s112641" name="Document" r:id="rId5" imgW="7904967" imgH="5159456"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573962" cy="4951413"/>
        </p:xfrm>
        <a:graphic>
          <a:graphicData uri="http://schemas.openxmlformats.org/presentationml/2006/ole">
            <p:oleObj spid="_x0000_s113665" name="Document" r:id="rId5" imgW="7885933" imgH="516774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题十四　任务驱动一点通</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对象 6"/>
          <p:cNvGraphicFramePr>
            <a:graphicFrameLocks noChangeAspect="1"/>
          </p:cNvGraphicFramePr>
          <p:nvPr/>
        </p:nvGraphicFramePr>
        <p:xfrm>
          <a:off x="931863" y="1069975"/>
          <a:ext cx="7569228" cy="5072063"/>
        </p:xfrm>
        <a:graphic>
          <a:graphicData uri="http://schemas.openxmlformats.org/presentationml/2006/ole">
            <p:oleObj spid="_x0000_s114689" name="Document" r:id="rId5" imgW="7569548" imgH="5299719" progId="Word.Document.8">
              <p:embed/>
            </p:oleObj>
          </a:graphicData>
        </a:graphic>
      </p:graphicFrame>
      <p:grpSp>
        <p:nvGrpSpPr>
          <p:cNvPr id="10" name="Group 46"/>
          <p:cNvGrpSpPr/>
          <p:nvPr/>
        </p:nvGrpSpPr>
        <p:grpSpPr bwMode="auto">
          <a:xfrm>
            <a:off x="0" y="713936"/>
            <a:ext cx="609600" cy="2715231"/>
            <a:chOff x="1" y="1155"/>
            <a:chExt cx="384" cy="2272"/>
          </a:xfrm>
        </p:grpSpPr>
        <p:pic>
          <p:nvPicPr>
            <p:cNvPr id="14" name="Picture 32"/>
            <p:cNvPicPr>
              <a:picLocks noChangeAspect="1" noChangeArrowheads="1"/>
            </p:cNvPicPr>
            <p:nvPr/>
          </p:nvPicPr>
          <p:blipFill>
            <a:blip r:embed="rId6" cstate="print"/>
            <a:srcRect/>
            <a:stretch>
              <a:fillRect/>
            </a:stretch>
          </p:blipFill>
          <p:spPr bwMode="auto">
            <a:xfrm>
              <a:off x="1" y="1155"/>
              <a:ext cx="384" cy="2272"/>
            </a:xfrm>
            <a:prstGeom prst="rect">
              <a:avLst/>
            </a:prstGeom>
            <a:noFill/>
            <a:ln w="9525">
              <a:noFill/>
              <a:miter lim="800000"/>
              <a:headEnd/>
              <a:tailEnd/>
            </a:ln>
          </p:spPr>
        </p:pic>
        <p:sp>
          <p:nvSpPr>
            <p:cNvPr id="15" name="内容占位符 2">
              <a:hlinkClick r:id="rId4" action="ppaction://hlinksldjump"/>
            </p:cNvPr>
            <p:cNvSpPr/>
            <p:nvPr/>
          </p:nvSpPr>
          <p:spPr bwMode="auto">
            <a:xfrm>
              <a:off x="1" y="1335"/>
              <a:ext cx="272" cy="1179"/>
            </a:xfrm>
            <a:prstGeom prst="rect">
              <a:avLst/>
            </a:prstGeom>
            <a:noFill/>
            <a:ln w="9525">
              <a:noFill/>
              <a:miter lim="800000"/>
            </a:ln>
          </p:spPr>
          <p:txBody>
            <a:bodyPr/>
            <a:lstStyle/>
            <a:p>
              <a:pPr>
                <a:lnSpc>
                  <a:spcPts val="4200"/>
                </a:lnSpc>
                <a:buFont typeface="Arial" panose="020B0604020202020204" pitchFamily="34" charset="0"/>
                <a:buNone/>
              </a:pPr>
              <a:r>
                <a:rPr lang="zh-CN" altLang="en-US" sz="32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10640</Words>
  <Application>Microsoft Office PowerPoint</Application>
  <PresentationFormat>全屏显示(4:3)</PresentationFormat>
  <Paragraphs>1343</Paragraphs>
  <Slides>257</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257</vt:i4>
      </vt:variant>
    </vt:vector>
  </HeadingPairs>
  <TitlesOfParts>
    <vt:vector size="261" baseType="lpstr">
      <vt:lpstr>Office 主题​​</vt:lpstr>
      <vt:lpstr>Microsoft Office Word 97 - 2003 文档</vt:lpstr>
      <vt:lpstr>Document</vt:lpstr>
      <vt:lpstr>Microsoft Word 97 - 2003 Document</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811</cp:revision>
  <dcterms:created xsi:type="dcterms:W3CDTF">2012-12-07T08:03:00Z</dcterms:created>
  <dcterms:modified xsi:type="dcterms:W3CDTF">2016-12-06T07:56:41Z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